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4" r:id="rId1"/>
  </p:sldMasterIdLst>
  <p:notesMasterIdLst>
    <p:notesMasterId r:id="rId54"/>
  </p:notesMasterIdLst>
  <p:handoutMasterIdLst>
    <p:handoutMasterId r:id="rId55"/>
  </p:handoutMasterIdLst>
  <p:sldIdLst>
    <p:sldId id="329" r:id="rId2"/>
    <p:sldId id="334" r:id="rId3"/>
    <p:sldId id="337" r:id="rId4"/>
    <p:sldId id="330" r:id="rId5"/>
    <p:sldId id="261" r:id="rId6"/>
    <p:sldId id="341" r:id="rId7"/>
    <p:sldId id="348" r:id="rId8"/>
    <p:sldId id="342" r:id="rId9"/>
    <p:sldId id="343" r:id="rId10"/>
    <p:sldId id="344" r:id="rId11"/>
    <p:sldId id="345" r:id="rId12"/>
    <p:sldId id="346" r:id="rId13"/>
    <p:sldId id="347" r:id="rId14"/>
    <p:sldId id="302" r:id="rId15"/>
    <p:sldId id="352" r:id="rId16"/>
    <p:sldId id="353" r:id="rId17"/>
    <p:sldId id="354" r:id="rId18"/>
    <p:sldId id="355" r:id="rId19"/>
    <p:sldId id="356" r:id="rId20"/>
    <p:sldId id="360" r:id="rId21"/>
    <p:sldId id="361" r:id="rId22"/>
    <p:sldId id="362" r:id="rId23"/>
    <p:sldId id="363" r:id="rId24"/>
    <p:sldId id="364" r:id="rId25"/>
    <p:sldId id="376" r:id="rId26"/>
    <p:sldId id="377" r:id="rId27"/>
    <p:sldId id="378" r:id="rId28"/>
    <p:sldId id="357" r:id="rId29"/>
    <p:sldId id="366" r:id="rId30"/>
    <p:sldId id="367" r:id="rId31"/>
    <p:sldId id="368" r:id="rId32"/>
    <p:sldId id="369" r:id="rId33"/>
    <p:sldId id="370" r:id="rId34"/>
    <p:sldId id="371" r:id="rId35"/>
    <p:sldId id="372" r:id="rId36"/>
    <p:sldId id="373" r:id="rId37"/>
    <p:sldId id="374" r:id="rId38"/>
    <p:sldId id="375" r:id="rId39"/>
    <p:sldId id="365" r:id="rId40"/>
    <p:sldId id="358" r:id="rId41"/>
    <p:sldId id="359" r:id="rId42"/>
    <p:sldId id="351" r:id="rId43"/>
    <p:sldId id="350" r:id="rId44"/>
    <p:sldId id="262" r:id="rId45"/>
    <p:sldId id="303" r:id="rId46"/>
    <p:sldId id="304" r:id="rId47"/>
    <p:sldId id="305" r:id="rId48"/>
    <p:sldId id="306" r:id="rId49"/>
    <p:sldId id="301" r:id="rId50"/>
    <p:sldId id="299" r:id="rId51"/>
    <p:sldId id="336" r:id="rId52"/>
    <p:sldId id="349"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25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68" autoAdjust="0"/>
    <p:restoredTop sz="79320" autoAdjust="0"/>
  </p:normalViewPr>
  <p:slideViewPr>
    <p:cSldViewPr>
      <p:cViewPr>
        <p:scale>
          <a:sx n="64" d="100"/>
          <a:sy n="64" d="100"/>
        </p:scale>
        <p:origin x="1112" y="9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7" d="100"/>
          <a:sy n="97" d="100"/>
        </p:scale>
        <p:origin x="2632"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77130AC-1169-47BD-87F5-AFD9E79DDC3D}" type="datetimeFigureOut">
              <a:rPr lang="en-US" smtClean="0"/>
              <a:pPr/>
              <a:t>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F7480B-C27C-446E-AADB-C78AD07FD3CD}" type="slidenum">
              <a:rPr lang="en-US" smtClean="0"/>
              <a:pPr/>
              <a:t>‹#›</a:t>
            </a:fld>
            <a:endParaRPr lang="en-US"/>
          </a:p>
        </p:txBody>
      </p:sp>
    </p:spTree>
    <p:extLst>
      <p:ext uri="{BB962C8B-B14F-4D97-AF65-F5344CB8AC3E}">
        <p14:creationId xmlns:p14="http://schemas.microsoft.com/office/powerpoint/2010/main" val="26597129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0T16:00:31.573"/>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92D050"/>
    </inkml:brush>
  </inkml:definitions>
  <inkml:trace contextRef="#ctx0" brushRef="#br0">9047 9070 24575,'7'-19'0,"10"-12"0,-3 10 0,2-2 0,5-5 0,1-1 0,3-3 0,1 0 0,2-3 0,1 0 0,3-2 0,1-1 0,-11 13 0,0 0 0,1 0 0,-1-1 0,1 1 0,0 1 0,11-12 0,0 1 0,-4 4 0,0 2 0,-4 4 0,0 1 0,-6 6 0,-2 2 0,6-5 0,-12 11 0,-6 5 0</inkml:trace>
  <inkml:trace contextRef="#ctx0" brushRef="#br0" timeOffset="1201">9218 9707 24575,'20'-7'0,"3"-7"0,3-5 0,8-8 0,3-5-877,-6 3 1,1-2 0,0-3 876,-6 6 0,-1-1 0,1-1 0,-2 0 0,0-1 0,-1-1 0,0 0 0,0 0 0,0-3 0,1 1 0,-1-1 0,-1 0 0,6-7 0,-2 0 0,0 0 0,-1 4 0,-1 1 0,-1 1 278,-3 6 1,0 2 0,-2 1-279,3-3 0,-1 3 433,9-10-433,-13 19 0,-7 11 0,-3 4 1360,10-9-1360,20-20 0,-5 3 0,2-4 0,-5 5 0,1-3 0,1 1-231,0-3 0,0 0 1,0 1 230,-3 1 0,-1 1 0,-2 2 0,5-5 0,-3 3 0,3-4 0,-15 21 0,-11 10 0,-3 5 0</inkml:trace>
  <inkml:trace contextRef="#ctx0" brushRef="#br0" timeOffset="3319">9115 10624 24575,'28'-19'0,"0"1"0,0-1 0,2-3 0,1-1 0,1-2 0,1-1 0,0 0 0,0 0 0,1-2 0,1 0 0,-1-1-656,4-2 1,-1-1-1,1 0 1,0-1 0,-1 1 277,-1 0 0,-1 1 0,0-1 1,-1 1-1,-1 0 378,2-4 0,0 2 0,-2-1 0,0 1 75,-4 2 1,-1 1 0,-1 0 0,-1 0-76,3-5 0,-1 0 0,-1 1 0,-2 2 0,-1 1 0,1 0 0,1 0 0,0-1 0,0 0 0,1 2 0,-1-1 0,1 1 251,-1 1 0,0 1 0,-1-1-251,-1 2 0,0 1 0,-2 0 0,5-5 0,-2 2 0,-5 5 0,-2 2 2560,5-8-2560,-11 14 1130,-5 8-1130,-4 4 420,-1-2-420,9-15 0,3-3 0,4-4 0,0 0 0,2-2 0,1-1-484,4-6 1,3-1 0,-1 0 483,1 0 0,1-1 0,-1 1-29,-1 2 1,0 0 0,-2 4 28,-2 2 0,-2 4 0,-3 2 0,-4 5 0,-9 13 0,-4 1 0,-1 1 1443,1 1-1443,2-5 92,4-7-92,8-11 0,8-12 0,-9 16 0,2 1 0,0 1 0,0 0 0,11-11 0,-8 13 0,-11 9 0,-6 8 0</inkml:trace>
  <inkml:trace contextRef="#ctx0" brushRef="#br0" timeOffset="5134">9293 11202 24575,'28'-18'0,"0"-1"0,1 1 0,0-4 0,1-2 0,2-1 0,1-2 0,0 1 0,0-1 0,1-1 0,1-2 0,0 1-547,-4 1 1,1 0 0,0-1 0,-1 0 0,1-1 0,-1 1 104,0 0 1,1 1 0,-1-1 0,-1 0 0,0 0 0,0 0 441,3-3 0,-1 0 0,-1 0 0,0 1 0,0-1-140,-2 2 0,1-1 0,-1 0 0,-1 1 0,1 0 140,-1 1 0,0 0 0,0 0 0,-1 0 0,1 0 0,1 0 0,0-1 0,0 1 0,0-1 0,1 0-155,2 0 1,1-1 0,0 0-1,1 0 1,0 0 154,1 0 0,0 0 0,1-1 0,-1 2 0,1-1 0,-2 3 0,0 0 0,0 0 0,-1 0 0,-1 2-155,5-4 0,-1 1 1,-1 1-1,-2 2 155,1-2 0,-1 3 0,-3 1 1160,1-2 0,-5 4-1160,4-4 1924,-17 15-1924,-8 5 2801,2-4-2801,11-15 0,4-3 0,6-6 0,-1 3 0,3-3 0,2-2-349,-2 3 0,1-2 0,2 0 0,-1-1 349,-4 6 0,0 0 0,0-1 0,1 1 0,-2 0 0,5-4 0,0 0 0,-2 1 0,0 1-59,3-4 1,-2 1 0,-2 4 58,1-2 0,-5 3 0,7-6 0,-18 22 0,-8 7 0,-2 5 2343,-2 0-2343,-1 0 198,1 0-198,0-1 0,-1 1 0,-1 0 0</inkml:trace>
  <inkml:trace contextRef="#ctx0" brushRef="#br0" timeOffset="6586">10667 10979 24575,'36'-30'0,"1"-1"0,-6 0 0,2-4 0,2-4 0,-9 10 0,1-3 0,2-1 0,1-3 0,0 0 0,0 0-410,-4 3 0,1 0 1,0 0-1,1-2 1,-1 0-1,2-1 0,-1 0 1,1-1 44,1 0 1,0-1 0,0 0 0,0-1 0,1-1 0,1 0 0,-1 0 0,1 0 0,0 0 66,-3 4 0,-1 1 0,2-2 0,-1 1 0,1 0 0,0-1 0,0 1 0,-1-1 1,1 2-1,-1-1 0,-1 1-52,5-4 0,-1 0 0,0 0 0,0 1 0,-1 0 0,1 0 1,-1 0-1,0 1 0,-1 1 350,2-2 0,-1 0 0,1 0 0,-1 1 0,0 1 0,-1 0 0,-1 2 0,-1 0 230,2-1 1,-1 1 0,0 1 0,-2 1 0,-1 2-1,-3 2-230,9-10 0,-4 3 0,-3 3 0,4-4 0,-4 5 0,-4 6 3276,-12 13-2765,1 4 2765,9-6-350,17-15-2926,-8 6 0,1-3 0,-5 3 0,1-2 0,0-1 0,1-1 0,-1-1 0,0 0 0,-1 0 0,-1 0 0,-1 1 0,4-7 0,-2 2 321,-6 9 0,-4 3 1,3-3-1,-10 13 1</inkml:trace>
  <inkml:trace contextRef="#ctx0" brushRef="#br0" timeOffset="8051">11767 10967 24575,'16'-38'0,"-3"12"0,4-5 0,1-3 0,3-2 0,2-4 0,2-1 0,0-2-656,-2 4 1,2-1-1,0-1 1,0 0 0,1-1 215,-4 6 1,1-2 0,0 1 0,0 0 0,0 0 0,0 1 439,2-5 0,1 1 0,-1 0 0,-1 1 0,0 1-4,1-5 1,0 2 0,-1 0-1,-1 0 4,-1 4 0,-1 1 0,0 0 0,0 2 220,3-6 1,-1 1 0,1 2-221,-2 2 0,0 2 0,1 0 0,0 3 0,1 2 0,-1 0-60,0 2 1,1 0-1,0 2 60,11-9 0,0 2 0,0 2 0,0 1 0,-1 1 0,0 1 0,0 1 0,-1 2 1396,1-1 0,0 0-1396,-1 1 0,1 0 799,-3 2 1,0 0-800,-1 2 0,-1 1 405,-4 2 1,-2 1-406,15-10 60,-12 7 0,-13 9 0,-7 5 1</inkml:trace>
  <inkml:trace contextRef="#ctx0" brushRef="#br0" timeOffset="9367">12663 10831 24575,'26'-31'0,"-7"9"0,5-4 0,1-1 0,-1-1 0,3-3 0,0-1 0,1 0-656,-3 2 1,2-1-1,0-1 1,-1 0 0,0 1 508,5-6 0,-1-1 0,-2 2 0,-1 0 147,2-4 0,-2 1 0,-2 2 600,3-6 0,-5 3-600,-10 14 0,-2 2 632,3-10-632,-3 14 0,17-16 0,-1 4 0,4-4 0,-5 5 0,3-1 0,0-2 235,-5 6 1,1-2-1,0 1 1,-1 0-236,5-7 0,0 1 0,-2 1 0,5-8 0,-3 4 0,-11 12 0,-2 4 0,-1-1 0,-10 18 0,-4 5 0,0 2 0</inkml:trace>
  <inkml:trace contextRef="#ctx0" brushRef="#br0" timeOffset="10451">13304 10811 24575,'3'-28'0,"2"4"0,3-1 0,3-10 0,1-1 0,2-4 0,2-1 0,-2 4 0,0 0 0,-4 7 0,0 1 0,2-18 0,-3 7 0,1 8 0,-1 4 0,1 6 0,-4 11 0,-2 5 0</inkml:trace>
  <inkml:trace contextRef="#ctx0" brushRef="#br1" timeOffset="47534">7110 8386 24575,'22'-29'0,"0"0"0,3 1 0,2 0 0,3-1 0,1 1 0,-2 5 0,0 1 0,-7 6 0,0 2 0,10-7 0,-6 6 0,-5 2 0,0-3 0,2-4 0,2-4 0,0-2 0,2-2 0,1 1 0,3-2 0,4 0 0,-4 2 0,-4 5 0,-10 10 0,-6 5 0,-2 3 0,-2-1 0,6-9 0,5-8 0,5-9 0,3-6 0,-3-2 0,-3 2 0,-5 7 0,-4 9 0,-5 9 0,-1 6 0,-2 3 0,1-1 0,12-8 0,13-13 0,-8 7 0,1-2 0,4-2 0,0 0 0,-2 1 0,-2 2 0,12-10 0,-14 13 0,-12 10 0,-5 5 0</inkml:trace>
  <inkml:trace contextRef="#ctx0" brushRef="#br1" timeOffset="49401">7078 8974 24575,'25'-37'0,"3"6"0,6-4 0,-9 11 0,3-2 0,2-1 0,0 0-820,6-4 1,2-1 0,1 0 0,-1 1 636,0 1 1,1 1-1,-1 0 1,0 2 182,-3 2 0,0 1 0,-1 0 0,-2 2 274,5-3 1,-2 2-1,-1 1-274,8-4 0,-3 1 373,-6 2 0,-2 0-373,-4 2 0,-2 0 0,-1-1 0,-1-1 0,2-2 0,1-1 1038,1-2 0,1 0-1038,0 0 0,0 0 181,0 0 0,0 0-181,-3 2 0,0 0 0,1 0 0,0 0 0,1-1 0,-1-1 0,3-2 0,0 1 0,0-1 0,1 0 0,0 1 0,-1 0 0,-2 3 0,0 1 0,-6 5 0,0 1 0,9-9 0,-17 16 0,-8 8 0</inkml:trace>
  <inkml:trace contextRef="#ctx0" brushRef="#br1" timeOffset="51367">7106 9886 24575,'17'-44'0,"-1"18"0,5-2 0,3-2 0,3-3 0,4-3 0,2 0 0,1-1-547,-6 9 1,1-1 0,2 0 0,0 0 0,1 1 0,1-1-1,3 0 1,1-1 0,1 0 0,0 1 0,1 0 0,-1 2 516,-2 0 0,1 1 0,0 1 0,0 0 1,0 1-1,-1 0 50,3 0 1,0 0-1,-1 2 1,0 0-1,-2 1-20,4-2 0,-2 2 0,0 0 0,-3 2 474,-1 0 0,-1 2 1,-3 1-475,5-2 0,-4 3 0,6-4 0,-17 8 3276,-8 4-3184,-5 1 1748,0-2-1840,6-12 0,13-18 0,-4 9 0,3-4 0,-3 6 0,1-1 0,1-1-476,5-4 0,2-2 0,1 0 476,-5 7 0,0-1 0,1 0 0,0 0 0,-1 1 0,0 0 0,0 1 0,0-1 0,8-7 0,0 1 0,-2 0-73,-3 5 0,-1 0 1,-2 1 72,6-5 0,-2 3 0,-7 5 0,-1 4 0,5-6 0,-14 15 0,-6 6 1411,-4 3-1411,0-1 235,4-5-235,7-6 0,12-13 0,-8 8 0,1-1 0,5-6 0,1-2 0,2-3 0,0-2 0,-1 2 0,-2 1 0,-3 5 0,-2 1 0,6-9 0,-13 18 0,-7 10 0</inkml:trace>
  <inkml:trace contextRef="#ctx0" brushRef="#br1" timeOffset="53502">7172 10395 24575,'7'-18'0,"5"-1"0,6-3 0,4-2 0,4-2 0,4-2-820,1 1 1,3-2 0,3 0 0,0-1 178,-3 5 1,1-1-1,1 0 1,1 0-1,0 0 641,1 1 0,0-1 0,1 1 0,0 1 0,-1 0 157,4-2 0,-1 0 0,-1 2 0,-2 1-157,4-2 0,-3 2 0,-2 0 642,6-4 0,-4 2-642,-12 7 0,-2 1 0,0-1 0,-1 0 0,-1-2 0,1-1 1638,1-2 0,1-1-1610,1-3 1,1 1 588,-3 1 1,0 0-618,-3 3 0,-1 1 0,10-9 0,-12 12 0,-11 10 0,-4 5 0</inkml:trace>
  <inkml:trace contextRef="#ctx0" brushRef="#br1" timeOffset="55083">9847 8035 24575,'18'-35'0,"0"8"0,2-3 0,7-9 0,2-2 0,-7 12 0,0 0 0,0 1 0,9-10 0,-1 2 0,-5 7 0,0 2 0,-6 6 0,-1 2 0,9-7 0,-9 10 0,-5 8 0,-5 2 0,-1 2 0,0-2 0,2-2 0,2 0 0,-1 1 0,-4 3 0,-2 2 0</inkml:trace>
  <inkml:trace contextRef="#ctx0" brushRef="#br1" timeOffset="61701">7351 11397 24575,'21'-25'0,"1"-1"0,-1 0 0,3 2 0,2 1 0,2-3 0,4-4 0,4-4 0,1 1 0,-1 1-605,-3 6 1,0 1 0,-1 2 0,0-1 604,8-3 0,0 0 0,-2 2 0,-6 3 0,0 2 0,-3 1 386,7-5 0,-4 3-386,-7 5 0,-3 2 399,9-7-399,-13 9 0,-7 3 0,0-2 1246,26-19-1246,-2 0 0,-7 7 0,2 1 0,-7 4 0,0 1 0,-1 2 0,-1 1 0,16-9 0,-8 7 0,-9 7 0,-9 4 0,-5 3 0</inkml:trace>
  <inkml:trace contextRef="#ctx0" brushRef="#br1" timeOffset="63402">10976 8053 24575,'10'-24'0,"1"1"0,11-12 0,4-2 0,-1 3 0,3-1 0,0-1-608,-3 7 0,1 0 0,0 0 0,0 1 608,8-9 0,0 2 0,-1 1 0,-4 5 0,-2 2 0,-1 2 388,4-3 1,-3 2-389,8-8 400,-17 19-400,-9 7 0,-5 4 0,-1 1 1255,1-3-1255,2-1-820,3 1 1,-4 3 0,-2 1 0</inkml:trace>
  <inkml:trace contextRef="#ctx0" brushRef="#br1" timeOffset="65118">7856 12304 24575,'21'-41'0,"2"6"0,5-5 0,-8 12 0,4-2 0,0 0 0,1-1-791,4-2 0,1-1 0,1 0 0,-1 1 791,0 2 0,0 1 0,0 0 0,0 2 0,5-4 0,0 2 0,-3 2 498,4-1 0,-3 4-498,-7 6 0,-3 3 520,10-4-520,-9 5 0,-1-1 0,-1-3 1648,4-4-1648,6-7 0,-13 11 0,1-1 0,3-2 0,0 0 0,2-3 0,0 1 0,-2 2 0,-1 1 0,12-12 0,-10 12 0,-11 10 0,-8 7 0,-3 2 0</inkml:trace>
  <inkml:trace contextRef="#ctx0" brushRef="#br1" timeOffset="66585">9011 12335 24575,'3'-13'0,"8"-12"0,4 1 0,3-2 0,10-10 0,4-2-851,-4 7 1,2 0 0,2-1 850,3-3 0,1 0 0,1 1 0,-1 0 0,0 1 0,-1 0 0,-2 1 0,-1 1 0,-1 0 190,-4 4 0,-1 1 0,-2 0-190,7-8 0,-1 1 238,-5 4 0,-1 1-238,-2 4 0,-1 0 0,1 0 0,0 1 0,1 0 0,1 0 652,1-1 1,0 1-653,-1-1 0,0 1 100,-1 2 0,-2-1-100,-1 3 0,-2 0 0,13-14 0,-5 5 0,-3 3 0,-3 3 0,-1 3 0,-3 4 0,-5 5 0,-3 4 0,-4 3 0,-2 2 0</inkml:trace>
  <inkml:trace contextRef="#ctx0" brushRef="#br1" timeOffset="69984">12422 8064 24575,'26'-31'0,"5"-8"0,-11 14 0,2-1 0,-1 0 0,1 1 0,-2 1 0,0 2 0,-2 2 0,0 2 0,15-13 0,2 1 0,-15 14 0,1 1 0,0-1 0,0 0 0,0 0 0,-2 1 0,15-11 0,-10 6 0,-6 6 0,-7 6 0,-2 3 0,-3 2 0,0-1 0,3-7 0,7-8 0,6-11 0,2-4 0,-1 3 0,-6 7 0,-7 10 0,-4 8 0,-3 4 0</inkml:trace>
  <inkml:trace contextRef="#ctx0" brushRef="#br1" timeOffset="71950">10997 12211 24575,'16'-45'0,"1"13"0,5-3 0,-2 3 0,3-3 0,2-1-820,-2 4 1,2-1 0,0 0 0,0 0 806,0-1 1,1 0 0,-1 0 0,0 0 12,0 2 0,-1 0 0,-1 0 0,0 2 318,2-5 0,0 2 1,-2 2-319,2-4 0,-3 3 283,-6 10 0,-1 2-283,0 0 0,-6 9 0,-3 2 1730,0 1-1730,1 0 75,-1 1-75,-1 0 0,2-1 0,7-4 0,12-10 0,10-10 0,-14 14 0,0-1 0,-1 1 0,-1 0 0,10-6 0,-10 10 0,-12 9 0,-3 4 0</inkml:trace>
  <inkml:trace contextRef="#ctx0" brushRef="#br1" timeOffset="73984">13626 8804 24575,'30'-24'0,"0"0"0,-2 3 0,1 0 0,2-2 0,6-3 0,3-1 0,0 0-600,1-1 1,0 1 0,0 0 599,-5 4 0,0 0 0,-3 2 0,6-3 0,-4 3 290,-10 6 1,-4 1-291,4-1 297,-14 8-297,-6 3 0,0 0 0,1-1 920,2-3-920,1 1 0,0-1 0,-1 2 0,1-1 0,5-6 0,9-7 0,7-6 0,1-1 0,-3 6 0,-11 6 0,-8 9 0,-5 3 0</inkml:trace>
  <inkml:trace contextRef="#ctx0" brushRef="#br1" timeOffset="75785">14050 9484 24575,'27'-30'0,"5"1"0,6-4 0,-10 10 0,1-2 0,3-2 0,1 1-656,-1 1 1,1 0-1,2-1 1,0 0 0,0 1 379,-1 0 0,1 0 0,0 1 0,-1 0 0,0 0 276,6-2 0,-1 0 0,-1 2 0,-1 0 253,6-2 1,-1 1-1,-3 2-253,-8 5 0,-2 1 0,-1 1 449,7-3 1,-3 1-450,10-5 0,-18 9 0,-10 6 0,-8 4 0,-2 3 0</inkml:trace>
  <inkml:trace contextRef="#ctx0" brushRef="#br1" timeOffset="78152">11924 12276 24575,'5'-43'0,"3"10"0,4-4 0,1 2 0,3-3 0,2-1-819,-1 4 1,3 0-1,0-1 1,1 1 818,2-1 0,0 0 0,1 0 0,0 2 0,0 1 0,0 1 0,-1 1 0,0 2 291,4-5 1,0 3 0,-2 1-292,4-4 0,-2 4 286,-7 8 0,-2 3-286,5-4 0,-12 11 0,-6 7 1698,-3 1-1698,0 0 129,1-4-129,3-5 0,1-3 0,3 0 0,0 1 0,0 1 0,1 0 0,6-8 0,9-7 0,7-8 0,-15 18 0,-1 0 0,12-14 0,-9 8 0,-7 11 0,-7 6 0,-3 3 0,-1 2 0,-2 1 0</inkml:trace>
  <inkml:trace contextRef="#ctx0" brushRef="#br1" timeOffset="80269">12976 12376 24575,'4'-28'0,"4"4"0,3-3 0,5-11 0,2-2 0,-2 8 0,1-1 0,0 1 0,1-1 0,1 0 0,0 1 0,-1 3 0,-1 0 0,1 1 0,5-9 0,0 2 0,-4 5 0,1 1 0,-2 2 0,0 1 0,-1 1 0,2-2 0,0 0 0,0-2 0,0 1 0,0 0 0,-1 0 0,-1 1 0,-2 4 0,-2 1 0,8-12 0,-6 10 0,-4 7 0,-4 5 0,-2 5 0,-2 1 0,-2 2 0,1 2 0,0-3 0,5-2 0,5-4 0,-4 3 0,0-1 0</inkml:trace>
  <inkml:trace contextRef="#ctx0" brushRef="#br1" timeOffset="82168">13975 10873 24575,'26'-38'0,"-6"13"0,4-2 0,5-6 0,4 0 0,-9 9 0,2-1 0,0 1 0,-1 1 0,0 1 0,-1 0 0,12-9 0,-1 1 0,1 0 0,-1 1 0,-2 1 0,-1 2 0,-1-1 0,-1 1 0,-2 2 0,-2 0 0,-4 4 0,-1 1 0,14-12 0,-9 7 0,-2 4 0,4-3 0,6-3 0,3-3 0,-1 1 0,-8 8 0,-10 6 0,-8 7 0,-3 4 0,2-1 0,-1 2 0,1-1 0,-3-1 0,-2 0 0,8-9 0,11-6 0,10-6 0,4-1 0,-4 5 0,-7 5 0,-5 3 0,-11 7 0,-2 2 0</inkml:trace>
  <inkml:trace contextRef="#ctx0" brushRef="#br1" timeOffset="83651">14117 12229 24575,'8'-35'0,"0"0"0,5 1 0,4-2 0,2-3 0,2 0 0,3-2 0,2-2 0,1 0-656,-1 4 1,0 0-1,2-1 1,0 1 0,0-1 220,-3 6 0,0-1 1,1 1-1,0-1 1,-1 1-1,1 1 435,3-4 0,0 1 0,-1 0 0,1 1 0,-2 1 126,3-3 0,-1 1 0,0 2 0,-2 1-126,4-4 0,-2 2 0,-1 3 598,2-3 0,-3 5-598,5-8 0,-14 18 0,-6 7 3007,-1 2-3007,-1 1 1178,-1 2-1178,-1-1 0,2-2 0,3-5 0,3-2 0,1-1 0,-2 4 0,-4 4 0,-3 5 0,-3 4 0,-2 0 0,-1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D3C603-3B65-4AB7-82D6-2288B2E2AD50}" type="datetimeFigureOut">
              <a:rPr lang="en-US" smtClean="0"/>
              <a:pPr/>
              <a:t>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C6714-DB55-4642-89AE-3D1E79A974A4}" type="slidenum">
              <a:rPr lang="en-US" smtClean="0"/>
              <a:pPr/>
              <a:t>‹#›</a:t>
            </a:fld>
            <a:endParaRPr lang="en-US"/>
          </a:p>
        </p:txBody>
      </p:sp>
    </p:spTree>
    <p:extLst>
      <p:ext uri="{BB962C8B-B14F-4D97-AF65-F5344CB8AC3E}">
        <p14:creationId xmlns:p14="http://schemas.microsoft.com/office/powerpoint/2010/main" val="3554045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assumptions you cannot make predictions</a:t>
            </a:r>
          </a:p>
          <a:p>
            <a:r>
              <a:rPr lang="en-US" dirty="0"/>
              <a:t>Declarative representations are different from the purely data-driven machine learning algorithms</a:t>
            </a:r>
          </a:p>
          <a:p>
            <a:r>
              <a:rPr lang="en-US" dirty="0"/>
              <a:t>They allow us to incorporate prior domain knowledge into generative model and separate it from </a:t>
            </a:r>
          </a:p>
        </p:txBody>
      </p:sp>
      <p:sp>
        <p:nvSpPr>
          <p:cNvPr id="4" name="Slide Number Placeholder 3"/>
          <p:cNvSpPr>
            <a:spLocks noGrp="1"/>
          </p:cNvSpPr>
          <p:nvPr>
            <p:ph type="sldNum" sz="quarter" idx="5"/>
          </p:nvPr>
        </p:nvSpPr>
        <p:spPr/>
        <p:txBody>
          <a:bodyPr/>
          <a:lstStyle/>
          <a:p>
            <a:fld id="{E49C6714-DB55-4642-89AE-3D1E79A974A4}" type="slidenum">
              <a:rPr lang="en-US" smtClean="0"/>
              <a:pPr/>
              <a:t>2</a:t>
            </a:fld>
            <a:endParaRPr lang="en-US"/>
          </a:p>
        </p:txBody>
      </p:sp>
    </p:spTree>
    <p:extLst>
      <p:ext uri="{BB962C8B-B14F-4D97-AF65-F5344CB8AC3E}">
        <p14:creationId xmlns:p14="http://schemas.microsoft.com/office/powerpoint/2010/main" val="1922406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34</a:t>
            </a:fld>
            <a:endParaRPr lang="en-US"/>
          </a:p>
        </p:txBody>
      </p:sp>
    </p:spTree>
    <p:extLst>
      <p:ext uri="{BB962C8B-B14F-4D97-AF65-F5344CB8AC3E}">
        <p14:creationId xmlns:p14="http://schemas.microsoft.com/office/powerpoint/2010/main" val="1530662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35</a:t>
            </a:fld>
            <a:endParaRPr lang="en-US"/>
          </a:p>
        </p:txBody>
      </p:sp>
    </p:spTree>
    <p:extLst>
      <p:ext uri="{BB962C8B-B14F-4D97-AF65-F5344CB8AC3E}">
        <p14:creationId xmlns:p14="http://schemas.microsoft.com/office/powerpoint/2010/main" val="272691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36</a:t>
            </a:fld>
            <a:endParaRPr lang="en-US"/>
          </a:p>
        </p:txBody>
      </p:sp>
    </p:spTree>
    <p:extLst>
      <p:ext uri="{BB962C8B-B14F-4D97-AF65-F5344CB8AC3E}">
        <p14:creationId xmlns:p14="http://schemas.microsoft.com/office/powerpoint/2010/main" val="471342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37</a:t>
            </a:fld>
            <a:endParaRPr lang="en-US"/>
          </a:p>
        </p:txBody>
      </p:sp>
    </p:spTree>
    <p:extLst>
      <p:ext uri="{BB962C8B-B14F-4D97-AF65-F5344CB8AC3E}">
        <p14:creationId xmlns:p14="http://schemas.microsoft.com/office/powerpoint/2010/main" val="4021396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38</a:t>
            </a:fld>
            <a:endParaRPr lang="en-US"/>
          </a:p>
        </p:txBody>
      </p:sp>
    </p:spTree>
    <p:extLst>
      <p:ext uri="{BB962C8B-B14F-4D97-AF65-F5344CB8AC3E}">
        <p14:creationId xmlns:p14="http://schemas.microsoft.com/office/powerpoint/2010/main" val="2205414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48</a:t>
            </a:fld>
            <a:endParaRPr lang="en-US"/>
          </a:p>
        </p:txBody>
      </p:sp>
    </p:spTree>
    <p:extLst>
      <p:ext uri="{BB962C8B-B14F-4D97-AF65-F5344CB8AC3E}">
        <p14:creationId xmlns:p14="http://schemas.microsoft.com/office/powerpoint/2010/main" val="434872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51</a:t>
            </a:fld>
            <a:endParaRPr lang="en-US"/>
          </a:p>
        </p:txBody>
      </p:sp>
    </p:spTree>
    <p:extLst>
      <p:ext uri="{BB962C8B-B14F-4D97-AF65-F5344CB8AC3E}">
        <p14:creationId xmlns:p14="http://schemas.microsoft.com/office/powerpoint/2010/main" val="2251502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52</a:t>
            </a:fld>
            <a:endParaRPr lang="en-US"/>
          </a:p>
        </p:txBody>
      </p:sp>
    </p:spTree>
    <p:extLst>
      <p:ext uri="{BB962C8B-B14F-4D97-AF65-F5344CB8AC3E}">
        <p14:creationId xmlns:p14="http://schemas.microsoft.com/office/powerpoint/2010/main" val="726102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3</a:t>
            </a:fld>
            <a:endParaRPr lang="en-US"/>
          </a:p>
        </p:txBody>
      </p:sp>
    </p:spTree>
    <p:extLst>
      <p:ext uri="{BB962C8B-B14F-4D97-AF65-F5344CB8AC3E}">
        <p14:creationId xmlns:p14="http://schemas.microsoft.com/office/powerpoint/2010/main" val="2072197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assumptions you cannot make predictions</a:t>
            </a:r>
          </a:p>
          <a:p>
            <a:r>
              <a:rPr lang="en-US" dirty="0"/>
              <a:t>Declarative representations are different from the purely data-driven machine learning algorithms</a:t>
            </a:r>
          </a:p>
          <a:p>
            <a:r>
              <a:rPr lang="en-US" dirty="0"/>
              <a:t>They allow us to incorporate prior domain knowledge into generative model and separate it from </a:t>
            </a:r>
          </a:p>
        </p:txBody>
      </p:sp>
      <p:sp>
        <p:nvSpPr>
          <p:cNvPr id="4" name="Slide Number Placeholder 3"/>
          <p:cNvSpPr>
            <a:spLocks noGrp="1"/>
          </p:cNvSpPr>
          <p:nvPr>
            <p:ph type="sldNum" sz="quarter" idx="5"/>
          </p:nvPr>
        </p:nvSpPr>
        <p:spPr/>
        <p:txBody>
          <a:bodyPr/>
          <a:lstStyle/>
          <a:p>
            <a:fld id="{E49C6714-DB55-4642-89AE-3D1E79A974A4}" type="slidenum">
              <a:rPr lang="en-US" smtClean="0"/>
              <a:pPr/>
              <a:t>4</a:t>
            </a:fld>
            <a:endParaRPr lang="en-US"/>
          </a:p>
        </p:txBody>
      </p:sp>
    </p:spTree>
    <p:extLst>
      <p:ext uri="{BB962C8B-B14F-4D97-AF65-F5344CB8AC3E}">
        <p14:creationId xmlns:p14="http://schemas.microsoft.com/office/powerpoint/2010/main" val="705433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5</a:t>
            </a:fld>
            <a:endParaRPr lang="en-US"/>
          </a:p>
        </p:txBody>
      </p:sp>
    </p:spTree>
    <p:extLst>
      <p:ext uri="{BB962C8B-B14F-4D97-AF65-F5344CB8AC3E}">
        <p14:creationId xmlns:p14="http://schemas.microsoft.com/office/powerpoint/2010/main" val="167684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9</a:t>
            </a:fld>
            <a:endParaRPr lang="en-US"/>
          </a:p>
        </p:txBody>
      </p:sp>
    </p:spTree>
    <p:extLst>
      <p:ext uri="{BB962C8B-B14F-4D97-AF65-F5344CB8AC3E}">
        <p14:creationId xmlns:p14="http://schemas.microsoft.com/office/powerpoint/2010/main" val="2953336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30</a:t>
            </a:fld>
            <a:endParaRPr lang="en-US"/>
          </a:p>
        </p:txBody>
      </p:sp>
    </p:spTree>
    <p:extLst>
      <p:ext uri="{BB962C8B-B14F-4D97-AF65-F5344CB8AC3E}">
        <p14:creationId xmlns:p14="http://schemas.microsoft.com/office/powerpoint/2010/main" val="142243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31</a:t>
            </a:fld>
            <a:endParaRPr lang="en-US"/>
          </a:p>
        </p:txBody>
      </p:sp>
    </p:spTree>
    <p:extLst>
      <p:ext uri="{BB962C8B-B14F-4D97-AF65-F5344CB8AC3E}">
        <p14:creationId xmlns:p14="http://schemas.microsoft.com/office/powerpoint/2010/main" val="319863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32</a:t>
            </a:fld>
            <a:endParaRPr lang="en-US"/>
          </a:p>
        </p:txBody>
      </p:sp>
    </p:spTree>
    <p:extLst>
      <p:ext uri="{BB962C8B-B14F-4D97-AF65-F5344CB8AC3E}">
        <p14:creationId xmlns:p14="http://schemas.microsoft.com/office/powerpoint/2010/main" val="3077526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C6714-DB55-4642-89AE-3D1E79A974A4}" type="slidenum">
              <a:rPr lang="en-US" smtClean="0"/>
              <a:pPr/>
              <a:t>33</a:t>
            </a:fld>
            <a:endParaRPr lang="en-US"/>
          </a:p>
        </p:txBody>
      </p:sp>
    </p:spTree>
    <p:extLst>
      <p:ext uri="{BB962C8B-B14F-4D97-AF65-F5344CB8AC3E}">
        <p14:creationId xmlns:p14="http://schemas.microsoft.com/office/powerpoint/2010/main" val="491362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twitter.com/bilgicm" TargetMode="External"/><Relationship Id="rId2" Type="http://schemas.openxmlformats.org/officeDocument/2006/relationships/hyperlink" Target="http://www.cs.iit.edu/~mbilgic"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5C2B869B-E6BC-1BA6-F938-8B4555D3FE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882" t="40690" b="41598"/>
          <a:stretch/>
        </p:blipFill>
        <p:spPr>
          <a:xfrm>
            <a:off x="152400" y="990600"/>
            <a:ext cx="7315200" cy="1063752"/>
          </a:xfrm>
          <a:prstGeom prst="rect">
            <a:avLst/>
          </a:prstGeom>
        </p:spPr>
      </p:pic>
    </p:spTree>
    <p:extLst>
      <p:ext uri="{BB962C8B-B14F-4D97-AF65-F5344CB8AC3E}">
        <p14:creationId xmlns:p14="http://schemas.microsoft.com/office/powerpoint/2010/main" val="30272379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Re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62225" y="1433516"/>
            <a:ext cx="4019550" cy="3990975"/>
          </a:xfrm>
          <a:prstGeom prst="rect">
            <a:avLst/>
          </a:prstGeom>
        </p:spPr>
      </p:pic>
    </p:spTree>
    <p:extLst>
      <p:ext uri="{BB962C8B-B14F-4D97-AF65-F5344CB8AC3E}">
        <p14:creationId xmlns:p14="http://schemas.microsoft.com/office/powerpoint/2010/main" val="20857506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7" name="Footer Placeholder 16"/>
          <p:cNvSpPr>
            <a:spLocks noGrp="1"/>
          </p:cNvSpPr>
          <p:nvPr>
            <p:ph type="ftr" sz="quarter" idx="11"/>
          </p:nvPr>
        </p:nvSpPr>
        <p:spPr bwMode="auto">
          <a:xfrm rot="5400000">
            <a:off x="6225444" y="3617978"/>
            <a:ext cx="5334004" cy="384048"/>
          </a:xfrm>
        </p:spPr>
        <p:txBody>
          <a:bodyPr/>
          <a:lstStyle>
            <a:lvl1pPr algn="ctr">
              <a:defRPr sz="525"/>
            </a:lvl1pPr>
          </a:lstStyle>
          <a:p>
            <a:r>
              <a:rPr lang="en-US" dirty="0"/>
              <a:t>CS 583 – Probabilistic Graphical Models – Illinois Institute of Technology</a:t>
            </a: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3" name="Oval 22"/>
          <p:cNvSpPr/>
          <p:nvPr userDrawn="1"/>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1" name="Title 1"/>
          <p:cNvSpPr txBox="1">
            <a:spLocks/>
          </p:cNvSpPr>
          <p:nvPr userDrawn="1"/>
        </p:nvSpPr>
        <p:spPr>
          <a:xfrm>
            <a:off x="2041118" y="462571"/>
            <a:ext cx="6629911" cy="1132184"/>
          </a:xfrm>
          <a:prstGeom prst="rect">
            <a:avLst/>
          </a:prstGeom>
        </p:spPr>
        <p:txBody>
          <a:bodyPr vert="horz" lIns="0" rIns="0" anchor="b">
            <a:normAutofit/>
          </a:bodyPr>
          <a:lstStyle/>
          <a:p>
            <a:pPr algn="l" rtl="0" eaLnBrk="1" latinLnBrk="0" hangingPunct="1">
              <a:lnSpc>
                <a:spcPct val="100000"/>
              </a:lnSpc>
              <a:spcBef>
                <a:spcPct val="0"/>
              </a:spcBef>
              <a:buNone/>
            </a:pPr>
            <a:r>
              <a:rPr kumimoji="0" lang="en-US" sz="1800" b="1" kern="1200" cap="small" baseline="0" dirty="0">
                <a:solidFill>
                  <a:schemeClr val="tx2"/>
                </a:solidFill>
                <a:latin typeface="+mj-lt"/>
                <a:ea typeface="+mj-ea"/>
                <a:cs typeface="+mj-cs"/>
              </a:rPr>
              <a:t>CS 583: Probabilistic Graphical Models</a:t>
            </a:r>
          </a:p>
          <a:p>
            <a:pPr algn="l" rtl="0" eaLnBrk="1" latinLnBrk="0" hangingPunct="1">
              <a:lnSpc>
                <a:spcPct val="100000"/>
              </a:lnSpc>
              <a:spcBef>
                <a:spcPct val="0"/>
              </a:spcBef>
              <a:buNone/>
            </a:pPr>
            <a:endParaRPr kumimoji="0" lang="en-US" sz="1800" b="1" kern="1200" cap="small" baseline="0" dirty="0">
              <a:solidFill>
                <a:schemeClr val="tx2"/>
              </a:solidFill>
              <a:latin typeface="+mj-lt"/>
              <a:ea typeface="+mj-ea"/>
              <a:cs typeface="+mj-cs"/>
            </a:endParaRPr>
          </a:p>
        </p:txBody>
      </p:sp>
      <p:sp>
        <p:nvSpPr>
          <p:cNvPr id="45" name="Text Placeholder 44"/>
          <p:cNvSpPr>
            <a:spLocks noGrp="1"/>
          </p:cNvSpPr>
          <p:nvPr>
            <p:ph type="body" sz="quarter" idx="12" hasCustomPrompt="1"/>
          </p:nvPr>
        </p:nvSpPr>
        <p:spPr>
          <a:xfrm>
            <a:off x="2041119" y="2069896"/>
            <a:ext cx="5463344" cy="1183318"/>
          </a:xfrm>
        </p:spPr>
        <p:txBody>
          <a:bodyPr/>
          <a:lstStyle>
            <a:lvl1pPr marL="0" marR="0" indent="0" algn="l" defTabSz="685800" rtl="0" eaLnBrk="1" fontAlgn="auto" latinLnBrk="0" hangingPunct="1">
              <a:lnSpc>
                <a:spcPct val="100000"/>
              </a:lnSpc>
              <a:spcBef>
                <a:spcPct val="0"/>
              </a:spcBef>
              <a:spcAft>
                <a:spcPts val="0"/>
              </a:spcAft>
              <a:buClrTx/>
              <a:buSzTx/>
              <a:buFontTx/>
              <a:buNone/>
              <a:tabLst/>
              <a:defRPr kumimoji="0" lang="en-US" sz="2100" b="1" i="0" u="none" strike="noStrike" kern="1200" cap="small" spc="0" normalizeH="0" baseline="0" noProof="0">
                <a:ln>
                  <a:noFill/>
                </a:ln>
                <a:solidFill>
                  <a:schemeClr val="tx2"/>
                </a:solidFill>
                <a:effectLst/>
                <a:uLnTx/>
                <a:uFillTx/>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sz="1800" b="1" i="0" u="none" strike="noStrike" kern="1200" cap="small" spc="0" normalizeH="0" baseline="0" noProof="0" dirty="0">
                <a:ln>
                  <a:noFill/>
                </a:ln>
                <a:solidFill>
                  <a:schemeClr val="tx2"/>
                </a:solidFill>
                <a:effectLst/>
                <a:uLnTx/>
                <a:uFillTx/>
                <a:latin typeface="+mj-lt"/>
                <a:ea typeface="+mj-ea"/>
                <a:cs typeface="+mj-cs"/>
              </a:rPr>
              <a:t>Topic: </a:t>
            </a:r>
          </a:p>
          <a:p>
            <a:pPr marL="0" marR="0" lvl="0" indent="0" algn="l" defTabSz="685800" rtl="0" eaLnBrk="1" fontAlgn="auto" latinLnBrk="0" hangingPunct="1">
              <a:lnSpc>
                <a:spcPct val="100000"/>
              </a:lnSpc>
              <a:spcBef>
                <a:spcPct val="0"/>
              </a:spcBef>
              <a:spcAft>
                <a:spcPts val="0"/>
              </a:spcAft>
              <a:buClrTx/>
              <a:buSzTx/>
              <a:buFontTx/>
              <a:buNone/>
              <a:tabLst/>
              <a:defRPr/>
            </a:pPr>
            <a:r>
              <a:rPr lang="en-US" sz="1800" b="1" cap="small" dirty="0">
                <a:solidFill>
                  <a:schemeClr val="tx2"/>
                </a:solidFill>
                <a:latin typeface="+mj-lt"/>
                <a:ea typeface="+mj-ea"/>
                <a:cs typeface="+mj-cs"/>
              </a:rPr>
              <a:t>Chapter:</a:t>
            </a:r>
            <a:endParaRPr kumimoji="0" lang="en-US" sz="1800" b="1" i="0" u="none" strike="noStrike" kern="1200" cap="small" spc="0" normalizeH="0" baseline="0" noProof="0" dirty="0">
              <a:ln>
                <a:noFill/>
              </a:ln>
              <a:solidFill>
                <a:schemeClr val="tx2"/>
              </a:solidFill>
              <a:effectLst/>
              <a:uLnTx/>
              <a:uFillTx/>
              <a:latin typeface="+mj-lt"/>
              <a:ea typeface="+mj-ea"/>
              <a:cs typeface="+mj-cs"/>
            </a:endParaRPr>
          </a:p>
        </p:txBody>
      </p:sp>
      <p:grpSp>
        <p:nvGrpSpPr>
          <p:cNvPr id="54" name="Group 53"/>
          <p:cNvGrpSpPr/>
          <p:nvPr userDrawn="1"/>
        </p:nvGrpSpPr>
        <p:grpSpPr>
          <a:xfrm>
            <a:off x="2067974" y="5410204"/>
            <a:ext cx="3634836" cy="1066800"/>
            <a:chOff x="4227387" y="4433832"/>
            <a:chExt cx="3634836" cy="1066800"/>
          </a:xfrm>
        </p:grpSpPr>
        <p:sp>
          <p:nvSpPr>
            <p:cNvPr id="30" name="Title 1"/>
            <p:cNvSpPr txBox="1">
              <a:spLocks/>
            </p:cNvSpPr>
            <p:nvPr userDrawn="1"/>
          </p:nvSpPr>
          <p:spPr>
            <a:xfrm>
              <a:off x="4227387" y="4433832"/>
              <a:ext cx="3634836" cy="1066800"/>
            </a:xfrm>
            <a:prstGeom prst="rect">
              <a:avLst/>
            </a:prstGeom>
          </p:spPr>
          <p:txBody>
            <a:bodyPr vert="horz" anchor="b">
              <a:normAutofit fontScale="92500" lnSpcReduction="20000"/>
            </a:bodyPr>
            <a:lstStyle/>
            <a:p>
              <a:pPr>
                <a:lnSpc>
                  <a:spcPct val="170000"/>
                </a:lnSpc>
              </a:pPr>
              <a:r>
                <a:rPr kumimoji="0" lang="en-US" sz="1500" b="1" dirty="0"/>
                <a:t>Mustafa Bilgic</a:t>
              </a:r>
            </a:p>
            <a:p>
              <a:pPr>
                <a:lnSpc>
                  <a:spcPct val="170000"/>
                </a:lnSpc>
              </a:pPr>
              <a:r>
                <a:rPr kumimoji="0" lang="en-US" sz="1500" dirty="0"/>
                <a:t>       </a:t>
              </a:r>
              <a:r>
                <a:rPr kumimoji="0" lang="en-US" sz="1500" dirty="0">
                  <a:hlinkClick r:id="rId2"/>
                </a:rPr>
                <a:t>http://www.cs.iit.edu/~mbilgic</a:t>
              </a:r>
              <a:endParaRPr kumimoji="0" lang="en-US" sz="1500" dirty="0"/>
            </a:p>
            <a:p>
              <a:pPr>
                <a:lnSpc>
                  <a:spcPct val="170000"/>
                </a:lnSpc>
              </a:pPr>
              <a:r>
                <a:rPr kumimoji="0" lang="en-US" sz="1500" dirty="0"/>
                <a:t>       </a:t>
              </a:r>
              <a:r>
                <a:rPr kumimoji="0" lang="en-US" sz="1500" dirty="0">
                  <a:hlinkClick r:id="rId3"/>
                </a:rPr>
                <a:t>https://twitter.com/bilgicm</a:t>
              </a:r>
              <a:endParaRPr kumimoji="0" lang="en-US" sz="1500" dirty="0"/>
            </a:p>
          </p:txBody>
        </p:sp>
        <p:pic>
          <p:nvPicPr>
            <p:cNvPr id="6" name="Picture 5" descr="File:Twitter bird logo 2012.svg - Wikipedia, the free encyclopedia"/>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21012" y="5187464"/>
              <a:ext cx="274320" cy="223007"/>
            </a:xfrm>
            <a:prstGeom prst="rect">
              <a:avLst/>
            </a:prstGeom>
          </p:spPr>
        </p:pic>
        <p:pic>
          <p:nvPicPr>
            <p:cNvPr id="48" name="Picture 47" descr="Original file ‎ (SVG file, nominally 512 × 512 pixels, file size: 2 ..."/>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14642" y="4861560"/>
              <a:ext cx="274320" cy="274320"/>
            </a:xfrm>
            <a:prstGeom prst="rect">
              <a:avLst/>
            </a:prstGeom>
          </p:spPr>
        </p:pic>
      </p:grpSp>
    </p:spTree>
    <p:extLst>
      <p:ext uri="{BB962C8B-B14F-4D97-AF65-F5344CB8AC3E}">
        <p14:creationId xmlns:p14="http://schemas.microsoft.com/office/powerpoint/2010/main" val="68995835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1143000"/>
          </a:xfrm>
          <a:prstGeom prst="rect">
            <a:avLst/>
          </a:prstGeom>
          <a:solidFill>
            <a:srgbClr val="BB253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2"/>
          <p:cNvSpPr>
            <a:spLocks noGrp="1"/>
          </p:cNvSpPr>
          <p:nvPr>
            <p:ph type="ftr" sz="quarter" idx="3"/>
          </p:nvPr>
        </p:nvSpPr>
        <p:spPr>
          <a:xfrm>
            <a:off x="457200" y="6495395"/>
            <a:ext cx="8229600" cy="304800"/>
          </a:xfrm>
          <a:prstGeom prst="rect">
            <a:avLst/>
          </a:prstGeom>
        </p:spPr>
        <p:txBody>
          <a:bodyPr/>
          <a:lstStyle>
            <a:lvl1pPr>
              <a:defRPr sz="1600" b="0">
                <a:solidFill>
                  <a:schemeClr val="tx2"/>
                </a:solidFill>
              </a:defRPr>
            </a:lvl1pPr>
          </a:lstStyle>
          <a:p>
            <a:r>
              <a:rPr lang="en-US" dirty="0"/>
              <a:t>CS 583 – Probabilistic Graphical Models – Illinois Institute of Technology</a:t>
            </a:r>
          </a:p>
        </p:txBody>
      </p:sp>
    </p:spTree>
    <p:extLst>
      <p:ext uri="{BB962C8B-B14F-4D97-AF65-F5344CB8AC3E}">
        <p14:creationId xmlns:p14="http://schemas.microsoft.com/office/powerpoint/2010/main" val="113922379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lvl1pPr>
              <a:defRPr>
                <a:latin typeface="Century Schoolbook" panose="02040604050505020304" pitchFamily="18" charset="0"/>
              </a:defRPr>
            </a:lvl1pPr>
          </a:lstStyle>
          <a:p>
            <a:r>
              <a:rPr lang="en-US" noProof="1"/>
              <a:t>Click to edit Master title style</a:t>
            </a:r>
            <a:endParaRPr lang="en-US" dirty="0"/>
          </a:p>
        </p:txBody>
      </p:sp>
      <p:sp>
        <p:nvSpPr>
          <p:cNvPr id="14" name="Rectangle 6"/>
          <p:cNvSpPr>
            <a:spLocks noGrp="1"/>
          </p:cNvSpPr>
          <p:nvPr>
            <p:ph idx="1"/>
          </p:nvPr>
        </p:nvSpPr>
        <p:spPr/>
        <p:txBody>
          <a:bodyPr/>
          <a:lstStyle>
            <a:lvl1pPr>
              <a:defRPr>
                <a:latin typeface="Century Schoolbook" panose="02040604050505020304" pitchFamily="18" charset="0"/>
              </a:defRPr>
            </a:lvl1pPr>
            <a:lvl2pPr>
              <a:defRPr>
                <a:latin typeface="Century Schoolbook" panose="02040604050505020304" pitchFamily="18" charset="0"/>
              </a:defRPr>
            </a:lvl2pPr>
            <a:lvl3pPr>
              <a:defRPr>
                <a:latin typeface="Century Schoolbook" panose="02040604050505020304" pitchFamily="18" charset="0"/>
              </a:defRPr>
            </a:lvl3pPr>
            <a:lvl4pPr>
              <a:defRPr>
                <a:latin typeface="Century Schoolbook" panose="02040604050505020304" pitchFamily="18" charset="0"/>
              </a:defRPr>
            </a:lvl4pPr>
            <a:lvl5pPr>
              <a:defRPr>
                <a:latin typeface="Century Schoolbook" panose="02040604050505020304" pitchFamily="18"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dirty="0"/>
          </a:p>
        </p:txBody>
      </p:sp>
      <p:sp>
        <p:nvSpPr>
          <p:cNvPr id="27" name="Rectangle 19"/>
          <p:cNvSpPr>
            <a:spLocks noGrp="1"/>
          </p:cNvSpPr>
          <p:nvPr>
            <p:ph type="ftr" sz="quarter" idx="11"/>
          </p:nvPr>
        </p:nvSpPr>
        <p:spPr>
          <a:xfrm>
            <a:off x="457200" y="6553200"/>
            <a:ext cx="8305800" cy="304800"/>
          </a:xfrm>
        </p:spPr>
        <p:txBody>
          <a:bodyPr/>
          <a:lstStyle/>
          <a:p>
            <a:r>
              <a:rPr lang="en-US"/>
              <a:t>CS 583 – Probabilistic Graphical Models – Illinois Institute of Technology</a:t>
            </a:r>
            <a:endParaRPr lang="en-US" dirty="0"/>
          </a:p>
        </p:txBody>
      </p:sp>
      <p:sp>
        <p:nvSpPr>
          <p:cNvPr id="2" name="Slide Number Placeholder 3">
            <a:extLst>
              <a:ext uri="{FF2B5EF4-FFF2-40B4-BE49-F238E27FC236}">
                <a16:creationId xmlns:a16="http://schemas.microsoft.com/office/drawing/2014/main" id="{8E0AE3E9-A355-5335-5ADE-DF4C572E53E7}"/>
              </a:ext>
            </a:extLst>
          </p:cNvPr>
          <p:cNvSpPr txBox="1">
            <a:spLocks/>
          </p:cNvSpPr>
          <p:nvPr userDrawn="1"/>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3" name="Rectangle 2">
            <a:extLst>
              <a:ext uri="{FF2B5EF4-FFF2-40B4-BE49-F238E27FC236}">
                <a16:creationId xmlns:a16="http://schemas.microsoft.com/office/drawing/2014/main" id="{A15E3385-A1AD-0B74-D325-1D5264799D95}"/>
              </a:ext>
            </a:extLst>
          </p:cNvPr>
          <p:cNvSpPr/>
          <p:nvPr userDrawn="1"/>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2333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atin typeface="Century Schoolbook" panose="02040604050505020304" pitchFamily="18" charset="0"/>
              </a:defRPr>
            </a:lvl1pPr>
            <a:lvl2pPr>
              <a:defRPr sz="2000">
                <a:latin typeface="Century Schoolbook" panose="02040604050505020304" pitchFamily="18" charset="0"/>
              </a:defRPr>
            </a:lvl2pPr>
            <a:lvl3pPr>
              <a:defRPr sz="1800">
                <a:latin typeface="Century Schoolbook" panose="02040604050505020304" pitchFamily="18" charset="0"/>
              </a:defRPr>
            </a:lvl3pPr>
            <a:lvl4pPr>
              <a:defRPr sz="1600">
                <a:latin typeface="Century Schoolbook" panose="02040604050505020304" pitchFamily="18" charset="0"/>
              </a:defRPr>
            </a:lvl4pPr>
            <a:lvl5pPr>
              <a:defRPr sz="1600">
                <a:latin typeface="Century Schoolbook" panose="020406040505050203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atin typeface="Century Schoolbook" panose="02040604050505020304" pitchFamily="18" charset="0"/>
              </a:defRPr>
            </a:lvl1pPr>
            <a:lvl2pPr>
              <a:defRPr sz="2000">
                <a:latin typeface="Century Schoolbook" panose="02040604050505020304" pitchFamily="18" charset="0"/>
              </a:defRPr>
            </a:lvl2pPr>
            <a:lvl3pPr>
              <a:defRPr sz="1800">
                <a:latin typeface="Century Schoolbook" panose="02040604050505020304" pitchFamily="18" charset="0"/>
              </a:defRPr>
            </a:lvl3pPr>
            <a:lvl4pPr>
              <a:defRPr sz="1600">
                <a:latin typeface="Century Schoolbook" panose="02040604050505020304" pitchFamily="18" charset="0"/>
              </a:defRPr>
            </a:lvl4pPr>
            <a:lvl5pPr>
              <a:defRPr sz="1600">
                <a:latin typeface="Century Schoolbook" panose="020406040505050203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19"/>
          <p:cNvSpPr>
            <a:spLocks noGrp="1"/>
          </p:cNvSpPr>
          <p:nvPr>
            <p:ph type="ftr" sz="quarter" idx="11"/>
          </p:nvPr>
        </p:nvSpPr>
        <p:spPr>
          <a:xfrm>
            <a:off x="457200" y="6546818"/>
            <a:ext cx="8610600" cy="304800"/>
          </a:xfrm>
        </p:spPr>
        <p:txBody>
          <a:bodyPr/>
          <a:lstStyle/>
          <a:p>
            <a:r>
              <a:rPr lang="en-US"/>
              <a:t>CS 583 – Probabilistic Graphical Models – Illinois Institute of Technology</a:t>
            </a:r>
            <a:endParaRPr lang="en-US" dirty="0"/>
          </a:p>
        </p:txBody>
      </p:sp>
      <p:sp>
        <p:nvSpPr>
          <p:cNvPr id="5" name="Slide Number Placeholder 3">
            <a:extLst>
              <a:ext uri="{FF2B5EF4-FFF2-40B4-BE49-F238E27FC236}">
                <a16:creationId xmlns:a16="http://schemas.microsoft.com/office/drawing/2014/main" id="{728BBBD1-7CC2-82BB-3975-41FEEDB72ABE}"/>
              </a:ext>
            </a:extLst>
          </p:cNvPr>
          <p:cNvSpPr txBox="1">
            <a:spLocks/>
          </p:cNvSpPr>
          <p:nvPr userDrawn="1"/>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8" name="Rectangle 7">
            <a:extLst>
              <a:ext uri="{FF2B5EF4-FFF2-40B4-BE49-F238E27FC236}">
                <a16:creationId xmlns:a16="http://schemas.microsoft.com/office/drawing/2014/main" id="{B68274C5-39AD-7ABB-3B1B-950D0C736A0E}"/>
              </a:ext>
            </a:extLst>
          </p:cNvPr>
          <p:cNvSpPr/>
          <p:nvPr userDrawn="1"/>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672060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dirty="0"/>
              <a:t>Click to edit Master title style</a:t>
            </a:r>
          </a:p>
        </p:txBody>
      </p:sp>
      <p:sp>
        <p:nvSpPr>
          <p:cNvPr id="3" name="Text Placeholder 2"/>
          <p:cNvSpPr>
            <a:spLocks noGrp="1"/>
          </p:cNvSpPr>
          <p:nvPr>
            <p:ph type="body" idx="1"/>
          </p:nvPr>
        </p:nvSpPr>
        <p:spPr>
          <a:xfrm>
            <a:off x="762000" y="1496736"/>
            <a:ext cx="3657600" cy="639763"/>
          </a:xfrm>
        </p:spPr>
        <p:txBody>
          <a:bodyPr anchor="b">
            <a:noAutofit/>
          </a:bodyPr>
          <a:lstStyle>
            <a:lvl1pPr marL="0" indent="0">
              <a:buNone/>
              <a:defRPr sz="2000" b="1">
                <a:solidFill>
                  <a:schemeClr val="tx2"/>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3"/>
          </a:xfrm>
        </p:spPr>
        <p:txBody>
          <a:bodyPr anchor="b">
            <a:noAutofit/>
          </a:bodyPr>
          <a:lstStyle>
            <a:lvl1pPr marL="0" indent="0">
              <a:buNone/>
              <a:defRPr sz="2000" b="1">
                <a:solidFill>
                  <a:schemeClr val="tx2"/>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9"/>
          <p:cNvSpPr>
            <a:spLocks noGrp="1"/>
          </p:cNvSpPr>
          <p:nvPr>
            <p:ph type="ftr" sz="quarter" idx="11"/>
          </p:nvPr>
        </p:nvSpPr>
        <p:spPr>
          <a:xfrm>
            <a:off x="457200" y="6556878"/>
            <a:ext cx="8001000" cy="304800"/>
          </a:xfrm>
        </p:spPr>
        <p:txBody>
          <a:bodyPr/>
          <a:lstStyle/>
          <a:p>
            <a:r>
              <a:rPr lang="en-US" dirty="0"/>
              <a:t>CS 583 – Probabilistic Graphical Models – Illinois Institute of Technology</a:t>
            </a:r>
          </a:p>
        </p:txBody>
      </p:sp>
      <p:sp>
        <p:nvSpPr>
          <p:cNvPr id="7" name="Slide Number Placeholder 3">
            <a:extLst>
              <a:ext uri="{FF2B5EF4-FFF2-40B4-BE49-F238E27FC236}">
                <a16:creationId xmlns:a16="http://schemas.microsoft.com/office/drawing/2014/main" id="{AD192A73-8FDC-EC67-0DBC-414E871498B2}"/>
              </a:ext>
            </a:extLst>
          </p:cNvPr>
          <p:cNvSpPr txBox="1">
            <a:spLocks/>
          </p:cNvSpPr>
          <p:nvPr userDrawn="1"/>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10" name="Rectangle 9">
            <a:extLst>
              <a:ext uri="{FF2B5EF4-FFF2-40B4-BE49-F238E27FC236}">
                <a16:creationId xmlns:a16="http://schemas.microsoft.com/office/drawing/2014/main" id="{96D4BC1A-7470-A9DC-8B46-39B4FAFE298C}"/>
              </a:ext>
            </a:extLst>
          </p:cNvPr>
          <p:cNvSpPr/>
          <p:nvPr userDrawn="1"/>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9006376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dirty="0"/>
              <a:t>Click to edit Master title style</a:t>
            </a:r>
          </a:p>
        </p:txBody>
      </p:sp>
      <p:sp>
        <p:nvSpPr>
          <p:cNvPr id="6" name="TextBox 5">
            <a:extLst>
              <a:ext uri="{FF2B5EF4-FFF2-40B4-BE49-F238E27FC236}">
                <a16:creationId xmlns:a16="http://schemas.microsoft.com/office/drawing/2014/main" id="{9F90DE4A-4A2B-7E41-9240-E192ACF86237}"/>
              </a:ext>
            </a:extLst>
          </p:cNvPr>
          <p:cNvSpPr txBox="1"/>
          <p:nvPr/>
        </p:nvSpPr>
        <p:spPr>
          <a:xfrm>
            <a:off x="7420303" y="6663559"/>
            <a:ext cx="0" cy="0"/>
          </a:xfrm>
          <a:prstGeom prst="rect">
            <a:avLst/>
          </a:prstGeom>
          <a:noFill/>
        </p:spPr>
        <p:txBody>
          <a:bodyPr wrap="none" rtlCol="0">
            <a:noAutofit/>
          </a:bodyPr>
          <a:lstStyle/>
          <a:p>
            <a:pPr algn="ctr"/>
            <a:endParaRPr lang="en-US" sz="1600" dirty="0" err="1"/>
          </a:p>
        </p:txBody>
      </p:sp>
      <p:sp>
        <p:nvSpPr>
          <p:cNvPr id="3" name="Slide Number Placeholder 3">
            <a:extLst>
              <a:ext uri="{FF2B5EF4-FFF2-40B4-BE49-F238E27FC236}">
                <a16:creationId xmlns:a16="http://schemas.microsoft.com/office/drawing/2014/main" id="{6082058C-2544-FF22-F562-101D985F882C}"/>
              </a:ext>
            </a:extLst>
          </p:cNvPr>
          <p:cNvSpPr txBox="1">
            <a:spLocks/>
          </p:cNvSpPr>
          <p:nvPr userDrawn="1"/>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4" name="Rectangle 3">
            <a:extLst>
              <a:ext uri="{FF2B5EF4-FFF2-40B4-BE49-F238E27FC236}">
                <a16:creationId xmlns:a16="http://schemas.microsoft.com/office/drawing/2014/main" id="{B35E5FB2-D10F-3E3A-5001-0399FB2FB0FF}"/>
              </a:ext>
            </a:extLst>
          </p:cNvPr>
          <p:cNvSpPr/>
          <p:nvPr userDrawn="1"/>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9605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9"/>
          <p:cNvSpPr>
            <a:spLocks noGrp="1"/>
          </p:cNvSpPr>
          <p:nvPr>
            <p:ph type="ftr" sz="quarter" idx="11"/>
          </p:nvPr>
        </p:nvSpPr>
        <p:spPr>
          <a:xfrm>
            <a:off x="457200" y="6400800"/>
            <a:ext cx="5105400" cy="304800"/>
          </a:xfrm>
        </p:spPr>
        <p:txBody>
          <a:bodyPr/>
          <a:lstStyle/>
          <a:p>
            <a:r>
              <a:rPr lang="en-US"/>
              <a:t>CS 583 – Probabilistic Graphical Models – Illinois Institute of Technology</a:t>
            </a:r>
            <a:endParaRPr lang="en-US" dirty="0"/>
          </a:p>
        </p:txBody>
      </p:sp>
      <p:sp>
        <p:nvSpPr>
          <p:cNvPr id="2" name="TextBox 1">
            <a:extLst>
              <a:ext uri="{FF2B5EF4-FFF2-40B4-BE49-F238E27FC236}">
                <a16:creationId xmlns:a16="http://schemas.microsoft.com/office/drawing/2014/main" id="{DA8FC541-F19D-B24A-84B8-8E68C037DBB8}"/>
              </a:ext>
            </a:extLst>
          </p:cNvPr>
          <p:cNvSpPr txBox="1"/>
          <p:nvPr/>
        </p:nvSpPr>
        <p:spPr>
          <a:xfrm>
            <a:off x="7273159" y="6642538"/>
            <a:ext cx="0" cy="0"/>
          </a:xfrm>
          <a:prstGeom prst="rect">
            <a:avLst/>
          </a:prstGeom>
          <a:noFill/>
        </p:spPr>
        <p:txBody>
          <a:bodyPr wrap="none" rtlCol="0">
            <a:noAutofit/>
          </a:bodyPr>
          <a:lstStyle/>
          <a:p>
            <a:pPr algn="ctr"/>
            <a:endParaRPr lang="en-US" sz="1600" dirty="0" err="1"/>
          </a:p>
        </p:txBody>
      </p:sp>
      <p:sp>
        <p:nvSpPr>
          <p:cNvPr id="5" name="TextBox 4">
            <a:extLst>
              <a:ext uri="{FF2B5EF4-FFF2-40B4-BE49-F238E27FC236}">
                <a16:creationId xmlns:a16="http://schemas.microsoft.com/office/drawing/2014/main" id="{3D6FAB7B-20C5-4B4A-87BB-EC6CBA807625}"/>
              </a:ext>
            </a:extLst>
          </p:cNvPr>
          <p:cNvSpPr txBox="1"/>
          <p:nvPr/>
        </p:nvSpPr>
        <p:spPr>
          <a:xfrm>
            <a:off x="6789683" y="6537434"/>
            <a:ext cx="0" cy="0"/>
          </a:xfrm>
          <a:prstGeom prst="rect">
            <a:avLst/>
          </a:prstGeom>
          <a:noFill/>
        </p:spPr>
        <p:txBody>
          <a:bodyPr wrap="none" rtlCol="0">
            <a:noAutofit/>
          </a:bodyPr>
          <a:lstStyle/>
          <a:p>
            <a:pPr algn="ctr"/>
            <a:endParaRPr lang="en-US" sz="1600" dirty="0" err="1"/>
          </a:p>
        </p:txBody>
      </p:sp>
    </p:spTree>
    <p:extLst>
      <p:ext uri="{BB962C8B-B14F-4D97-AF65-F5344CB8AC3E}">
        <p14:creationId xmlns:p14="http://schemas.microsoft.com/office/powerpoint/2010/main" val="203864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atin typeface="Century Schoolbook" panose="02040604050505020304" pitchFamily="18" charset="0"/>
              </a:defRPr>
            </a:lvl1pPr>
          </a:lstStyle>
          <a:p>
            <a:r>
              <a:rPr lang="en-US" dirty="0"/>
              <a:t>Click to edit Master title style</a:t>
            </a:r>
          </a:p>
        </p:txBody>
      </p:sp>
      <p:sp>
        <p:nvSpPr>
          <p:cNvPr id="3" name="Content Placeholder 2"/>
          <p:cNvSpPr>
            <a:spLocks noGrp="1"/>
          </p:cNvSpPr>
          <p:nvPr>
            <p:ph idx="1"/>
          </p:nvPr>
        </p:nvSpPr>
        <p:spPr>
          <a:xfrm>
            <a:off x="3392782" y="1524004"/>
            <a:ext cx="5294018" cy="4648199"/>
          </a:xfrm>
        </p:spPr>
        <p:txBody>
          <a:bodyPr/>
          <a:lstStyle>
            <a:lvl1pPr>
              <a:defRPr sz="2400">
                <a:latin typeface="Century Schoolbook" panose="02040604050505020304" pitchFamily="18" charset="0"/>
              </a:defRPr>
            </a:lvl1pPr>
            <a:lvl2pPr>
              <a:defRPr sz="2200">
                <a:latin typeface="Century Schoolbook" panose="02040604050505020304" pitchFamily="18" charset="0"/>
              </a:defRPr>
            </a:lvl2pPr>
            <a:lvl3pPr>
              <a:defRPr sz="2000">
                <a:latin typeface="Century Schoolbook" panose="02040604050505020304" pitchFamily="18" charset="0"/>
              </a:defRPr>
            </a:lvl3pPr>
            <a:lvl4pPr>
              <a:defRPr sz="1800">
                <a:latin typeface="Century Schoolbook" panose="02040604050505020304" pitchFamily="18" charset="0"/>
              </a:defRPr>
            </a:lvl4pPr>
            <a:lvl5pPr>
              <a:defRPr sz="1800">
                <a:latin typeface="Century Schoolbook" panose="020406040505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22" y="1524000"/>
            <a:ext cx="2673657" cy="4648200"/>
          </a:xfrm>
        </p:spPr>
        <p:txBody>
          <a:bodyPr>
            <a:normAutofit/>
          </a:bodyPr>
          <a:lstStyle>
            <a:lvl1pPr marL="0" indent="0">
              <a:buNone/>
              <a:defRPr sz="2000">
                <a:solidFill>
                  <a:schemeClr val="tx2"/>
                </a:solidFill>
                <a:latin typeface="Century Schoolbook" panose="020406040505050203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0" name="Straight Connector 9"/>
          <p:cNvCxnSpPr/>
          <p:nvPr/>
        </p:nvCxnSpPr>
        <p:spPr>
          <a:xfrm rot="5400000">
            <a:off x="1359110" y="3581401"/>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r>
              <a:rPr lang="en-US"/>
              <a:t>CS 583 – Probabilistic Graphical Models – Illinois Institute of Technology</a:t>
            </a:r>
            <a:endParaRPr lang="en-US" dirty="0"/>
          </a:p>
        </p:txBody>
      </p:sp>
      <p:sp>
        <p:nvSpPr>
          <p:cNvPr id="5" name="Slide Number Placeholder 3">
            <a:extLst>
              <a:ext uri="{FF2B5EF4-FFF2-40B4-BE49-F238E27FC236}">
                <a16:creationId xmlns:a16="http://schemas.microsoft.com/office/drawing/2014/main" id="{BA3369B2-4D1C-F856-6C63-B342212B2B42}"/>
              </a:ext>
            </a:extLst>
          </p:cNvPr>
          <p:cNvSpPr txBox="1">
            <a:spLocks/>
          </p:cNvSpPr>
          <p:nvPr userDrawn="1"/>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6" name="Rectangle 5">
            <a:extLst>
              <a:ext uri="{FF2B5EF4-FFF2-40B4-BE49-F238E27FC236}">
                <a16:creationId xmlns:a16="http://schemas.microsoft.com/office/drawing/2014/main" id="{51D3E39F-EA8B-D61A-A2EC-FAC5D7092555}"/>
              </a:ext>
            </a:extLst>
          </p:cNvPr>
          <p:cNvSpPr/>
          <p:nvPr userDrawn="1"/>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3242425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a:t>CS 583 – Probabilistic Graphical Models – Illinois Institute of Technology</a:t>
            </a:r>
            <a:endParaRPr lang="en-US" dirty="0"/>
          </a:p>
        </p:txBody>
      </p:sp>
      <p:sp>
        <p:nvSpPr>
          <p:cNvPr id="6" name="Picture Placeholder 5"/>
          <p:cNvSpPr>
            <a:spLocks noGrp="1"/>
          </p:cNvSpPr>
          <p:nvPr>
            <p:ph type="pic" sz="quarter" idx="12"/>
          </p:nvPr>
        </p:nvSpPr>
        <p:spPr>
          <a:xfrm>
            <a:off x="457200" y="1524000"/>
            <a:ext cx="5867400" cy="4648200"/>
          </a:xfrm>
        </p:spPr>
        <p:txBody>
          <a:bodyPr/>
          <a:lstStyle>
            <a:lvl1pPr>
              <a:defRPr>
                <a:latin typeface="Century Schoolbook" panose="02040604050505020304" pitchFamily="18" charset="0"/>
              </a:defRPr>
            </a:lvl1pPr>
          </a:lstStyle>
          <a:p>
            <a:r>
              <a:rPr lang="en-US" dirty="0"/>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FF2B5EF4-FFF2-40B4-BE49-F238E27FC236}">
                <a16:creationId xmlns:a16="http://schemas.microsoft.com/office/drawing/2014/main" id="{F0A94FA9-C696-AACD-3CE6-798F30A0A19C}"/>
              </a:ext>
            </a:extLst>
          </p:cNvPr>
          <p:cNvSpPr txBox="1">
            <a:spLocks/>
          </p:cNvSpPr>
          <p:nvPr userDrawn="1"/>
        </p:nvSpPr>
        <p:spPr>
          <a:xfrm>
            <a:off x="0" y="1045708"/>
            <a:ext cx="457200" cy="394136"/>
          </a:xfrm>
          <a:prstGeom prst="rect">
            <a:avLst/>
          </a:prstGeom>
          <a:solidFill>
            <a:srgbClr val="812E29"/>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7" name="Rectangle 6">
            <a:extLst>
              <a:ext uri="{FF2B5EF4-FFF2-40B4-BE49-F238E27FC236}">
                <a16:creationId xmlns:a16="http://schemas.microsoft.com/office/drawing/2014/main" id="{4BFFC210-5E7F-9652-70DB-4F50EC6B7B24}"/>
              </a:ext>
            </a:extLst>
          </p:cNvPr>
          <p:cNvSpPr/>
          <p:nvPr userDrawn="1"/>
        </p:nvSpPr>
        <p:spPr>
          <a:xfrm>
            <a:off x="457200" y="1234971"/>
            <a:ext cx="8686800" cy="45719"/>
          </a:xfrm>
          <a:prstGeom prst="rect">
            <a:avLst/>
          </a:prstGeom>
          <a:solidFill>
            <a:srgbClr val="81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4957631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2"/>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r>
              <a:rPr lang="en-US"/>
              <a:t>CS 583 – Probabilistic Graphical Models – Illinois Institute of Technology</a:t>
            </a:r>
            <a:endParaRPr lang="en-US" dirty="0"/>
          </a:p>
        </p:txBody>
      </p:sp>
    </p:spTree>
    <p:extLst>
      <p:ext uri="{BB962C8B-B14F-4D97-AF65-F5344CB8AC3E}">
        <p14:creationId xmlns:p14="http://schemas.microsoft.com/office/powerpoint/2010/main" val="2408896781"/>
      </p:ext>
    </p:extLst>
  </p:cSld>
  <p:clrMap bg1="lt1" tx1="dk1" bg2="lt2" tx2="dk2" accent1="accent1" accent2="accent2" accent3="accent3" accent4="accent4" accent5="accent5" accent6="accent6" hlink="hlink" folHlink="folHlink"/>
  <p:sldLayoutIdLst>
    <p:sldLayoutId id="2147483705"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Century Schoolbook" panose="02040604050505020304" pitchFamily="18"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web.iit.edu/student-affairs/handbook/fine-print/code-academic-honesty"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www.iit.edu/cdr"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michael-franke.github.io/" TargetMode="External"/><Relationship Id="rId2" Type="http://schemas.openxmlformats.org/officeDocument/2006/relationships/hyperlink" Target="https://www.iit.edu/cd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www.iit.edu/cd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www.iit.edu/cdr"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it.edu/cdr"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www.iit.edu/cdr"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onarykov@iit.edu"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lexandrNP/CSP571-202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customXml" Target="../ink/ink1.xml"/><Relationship Id="rId4" Type="http://schemas.openxmlformats.org/officeDocument/2006/relationships/image" Target="../media/image30.png"/><Relationship Id="rId9"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7CEA5F-F0EC-7810-6A4B-14FEE8E80E48}"/>
              </a:ext>
            </a:extLst>
          </p:cNvPr>
          <p:cNvSpPr>
            <a:spLocks noGrp="1"/>
          </p:cNvSpPr>
          <p:nvPr>
            <p:ph type="ctrTitle"/>
          </p:nvPr>
        </p:nvSpPr>
        <p:spPr>
          <a:xfrm>
            <a:off x="457200" y="2286000"/>
            <a:ext cx="7467600" cy="1524000"/>
          </a:xfrm>
        </p:spPr>
        <p:txBody>
          <a:bodyPr/>
          <a:lstStyle/>
          <a:p>
            <a:r>
              <a:rPr lang="en-US" dirty="0"/>
              <a:t>CSP571 Data Preparation and Analysis </a:t>
            </a:r>
          </a:p>
        </p:txBody>
      </p:sp>
      <p:sp>
        <p:nvSpPr>
          <p:cNvPr id="3" name="Text Placeholder 2"/>
          <p:cNvSpPr>
            <a:spLocks noGrp="1"/>
          </p:cNvSpPr>
          <p:nvPr>
            <p:ph type="subTitle" idx="1"/>
          </p:nvPr>
        </p:nvSpPr>
        <p:spPr>
          <a:xfrm>
            <a:off x="457200" y="4041648"/>
            <a:ext cx="6858000" cy="990600"/>
          </a:xfrm>
        </p:spPr>
        <p:txBody>
          <a:bodyPr anchor="t">
            <a:normAutofit/>
          </a:bodyPr>
          <a:lstStyle/>
          <a:p>
            <a:pPr lvl="0">
              <a:defRPr/>
            </a:pPr>
            <a:r>
              <a:rPr lang="en-US" dirty="0"/>
              <a:t>Lecture 1. Introduction</a:t>
            </a:r>
          </a:p>
        </p:txBody>
      </p:sp>
      <p:sp>
        <p:nvSpPr>
          <p:cNvPr id="2" name="TextBox 1">
            <a:extLst>
              <a:ext uri="{FF2B5EF4-FFF2-40B4-BE49-F238E27FC236}">
                <a16:creationId xmlns:a16="http://schemas.microsoft.com/office/drawing/2014/main" id="{75F210C2-B675-A3EF-DBD9-B92DEB6ED97C}"/>
              </a:ext>
            </a:extLst>
          </p:cNvPr>
          <p:cNvSpPr txBox="1"/>
          <p:nvPr/>
        </p:nvSpPr>
        <p:spPr>
          <a:xfrm>
            <a:off x="1860331" y="1355834"/>
            <a:ext cx="0" cy="0"/>
          </a:xfrm>
          <a:prstGeom prst="rect">
            <a:avLst/>
          </a:prstGeom>
          <a:noFill/>
        </p:spPr>
        <p:txBody>
          <a:bodyPr wrap="none" rtlCol="0">
            <a:noAutofit/>
          </a:bodyPr>
          <a:lstStyle/>
          <a:p>
            <a:pPr algn="ctr"/>
            <a:endParaRPr lang="en-US" sz="1600" dirty="0" err="1"/>
          </a:p>
        </p:txBody>
      </p:sp>
      <p:sp>
        <p:nvSpPr>
          <p:cNvPr id="4" name="TextBox 3">
            <a:extLst>
              <a:ext uri="{FF2B5EF4-FFF2-40B4-BE49-F238E27FC236}">
                <a16:creationId xmlns:a16="http://schemas.microsoft.com/office/drawing/2014/main" id="{48B40473-F0D2-8394-62AA-3CC1892125BC}"/>
              </a:ext>
            </a:extLst>
          </p:cNvPr>
          <p:cNvSpPr txBox="1"/>
          <p:nvPr/>
        </p:nvSpPr>
        <p:spPr>
          <a:xfrm>
            <a:off x="457200" y="5791200"/>
            <a:ext cx="914400" cy="914400"/>
          </a:xfrm>
          <a:prstGeom prst="rect">
            <a:avLst/>
          </a:prstGeom>
          <a:noFill/>
        </p:spPr>
        <p:txBody>
          <a:bodyPr wrap="none" rtlCol="0">
            <a:noAutofit/>
          </a:bodyPr>
          <a:lstStyle/>
          <a:p>
            <a:r>
              <a:rPr lang="en-US" sz="1600" b="1" dirty="0">
                <a:latin typeface="Century Schoolbook" panose="02040604050505020304" pitchFamily="18" charset="0"/>
              </a:rPr>
              <a:t>Oleksandr Narykov</a:t>
            </a:r>
          </a:p>
          <a:p>
            <a:r>
              <a:rPr lang="en-US" sz="1600" dirty="0" err="1">
                <a:latin typeface="Century Schoolbook" panose="02040604050505020304" pitchFamily="18" charset="0"/>
              </a:rPr>
              <a:t>onarykov@iit.edu</a:t>
            </a:r>
            <a:endParaRPr lang="en-US" sz="1600" dirty="0">
              <a:latin typeface="Century Schoolbook" panose="02040604050505020304" pitchFamily="18" charset="0"/>
            </a:endParaRPr>
          </a:p>
        </p:txBody>
      </p:sp>
    </p:spTree>
    <p:extLst>
      <p:ext uri="{BB962C8B-B14F-4D97-AF65-F5344CB8AC3E}">
        <p14:creationId xmlns:p14="http://schemas.microsoft.com/office/powerpoint/2010/main" val="4077688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125" dirty="0"/>
              <a:t>Late</a:t>
            </a:r>
            <a:r>
              <a:rPr cap="small" spc="265" dirty="0"/>
              <a:t> </a:t>
            </a:r>
            <a:r>
              <a:rPr cap="small" spc="160" dirty="0"/>
              <a:t>Submission</a:t>
            </a:r>
            <a:r>
              <a:rPr cap="small" spc="260" dirty="0"/>
              <a:t> </a:t>
            </a:r>
            <a:r>
              <a:rPr cap="small" spc="130" dirty="0"/>
              <a:t>Policy</a:t>
            </a:r>
            <a:r>
              <a:rPr cap="small" spc="254" dirty="0"/>
              <a:t> </a:t>
            </a:r>
            <a:r>
              <a:rPr cap="small" spc="165" dirty="0"/>
              <a:t>for</a:t>
            </a:r>
            <a:r>
              <a:rPr cap="small" spc="254" dirty="0"/>
              <a:t> </a:t>
            </a:r>
            <a:r>
              <a:rPr cap="small" spc="140" dirty="0"/>
              <a:t>Assignments</a:t>
            </a:r>
          </a:p>
        </p:txBody>
      </p:sp>
      <p:sp>
        <p:nvSpPr>
          <p:cNvPr id="3" name="object 3"/>
          <p:cNvSpPr txBox="1"/>
          <p:nvPr/>
        </p:nvSpPr>
        <p:spPr>
          <a:xfrm>
            <a:off x="535940" y="1508124"/>
            <a:ext cx="8229600" cy="3364383"/>
          </a:xfrm>
          <a:prstGeom prst="rect">
            <a:avLst/>
          </a:prstGeom>
        </p:spPr>
        <p:txBody>
          <a:bodyPr vert="horz" wrap="square" lIns="0" tIns="161925" rIns="0" bIns="0" rtlCol="0">
            <a:spAutoFit/>
          </a:bodyPr>
          <a:lstStyle/>
          <a:p>
            <a:pPr marL="286385" indent="-273685">
              <a:lnSpc>
                <a:spcPct val="100000"/>
              </a:lnSpc>
              <a:spcBef>
                <a:spcPts val="1275"/>
              </a:spcBef>
              <a:buClr>
                <a:srgbClr val="FD8537"/>
              </a:buClr>
              <a:buSzPct val="68750"/>
              <a:buFont typeface="Wingdings"/>
              <a:buChar char=""/>
              <a:tabLst>
                <a:tab pos="286385" algn="l"/>
              </a:tabLst>
            </a:pPr>
            <a:r>
              <a:rPr sz="2400" spc="60" dirty="0">
                <a:latin typeface="Times New Roman"/>
                <a:cs typeface="Times New Roman"/>
              </a:rPr>
              <a:t>5-</a:t>
            </a:r>
            <a:r>
              <a:rPr sz="2400" spc="210" dirty="0">
                <a:latin typeface="Times New Roman"/>
                <a:cs typeface="Times New Roman"/>
              </a:rPr>
              <a:t>minute</a:t>
            </a:r>
            <a:r>
              <a:rPr sz="2400" spc="70" dirty="0">
                <a:latin typeface="Times New Roman"/>
                <a:cs typeface="Times New Roman"/>
              </a:rPr>
              <a:t> </a:t>
            </a:r>
            <a:r>
              <a:rPr sz="2400" spc="140" dirty="0">
                <a:latin typeface="Times New Roman"/>
                <a:cs typeface="Times New Roman"/>
              </a:rPr>
              <a:t>grace</a:t>
            </a:r>
            <a:r>
              <a:rPr sz="2400" spc="75" dirty="0">
                <a:latin typeface="Times New Roman"/>
                <a:cs typeface="Times New Roman"/>
              </a:rPr>
              <a:t> </a:t>
            </a:r>
            <a:r>
              <a:rPr sz="2400" spc="125" dirty="0">
                <a:latin typeface="Times New Roman"/>
                <a:cs typeface="Times New Roman"/>
              </a:rPr>
              <a:t>period,</a:t>
            </a:r>
            <a:r>
              <a:rPr sz="2400" spc="50" dirty="0">
                <a:latin typeface="Times New Roman"/>
                <a:cs typeface="Times New Roman"/>
              </a:rPr>
              <a:t> </a:t>
            </a:r>
            <a:r>
              <a:rPr sz="2400" spc="170" dirty="0">
                <a:latin typeface="Times New Roman"/>
                <a:cs typeface="Times New Roman"/>
              </a:rPr>
              <a:t>without</a:t>
            </a:r>
            <a:r>
              <a:rPr sz="2400" spc="40" dirty="0">
                <a:latin typeface="Times New Roman"/>
                <a:cs typeface="Times New Roman"/>
              </a:rPr>
              <a:t> </a:t>
            </a:r>
            <a:r>
              <a:rPr sz="2400" spc="200" dirty="0">
                <a:latin typeface="Times New Roman"/>
                <a:cs typeface="Times New Roman"/>
              </a:rPr>
              <a:t>any</a:t>
            </a:r>
            <a:r>
              <a:rPr sz="2400" spc="65" dirty="0">
                <a:latin typeface="Times New Roman"/>
                <a:cs typeface="Times New Roman"/>
              </a:rPr>
              <a:t> </a:t>
            </a:r>
            <a:r>
              <a:rPr sz="2400" spc="165" dirty="0">
                <a:latin typeface="Times New Roman"/>
                <a:cs typeface="Times New Roman"/>
              </a:rPr>
              <a:t>penalty</a:t>
            </a:r>
            <a:endParaRPr sz="2400" dirty="0">
              <a:latin typeface="Times New Roman"/>
              <a:cs typeface="Times New Roman"/>
            </a:endParaRPr>
          </a:p>
          <a:p>
            <a:pPr marL="286385" indent="-273685">
              <a:lnSpc>
                <a:spcPct val="100000"/>
              </a:lnSpc>
              <a:spcBef>
                <a:spcPts val="1180"/>
              </a:spcBef>
              <a:buClr>
                <a:srgbClr val="FD8537"/>
              </a:buClr>
              <a:buSzPct val="68750"/>
              <a:buFont typeface="Wingdings"/>
              <a:buChar char=""/>
              <a:tabLst>
                <a:tab pos="286385" algn="l"/>
              </a:tabLst>
            </a:pPr>
            <a:r>
              <a:rPr lang="en-US" sz="2400" spc="130" dirty="0">
                <a:latin typeface="Times New Roman"/>
                <a:cs typeface="Times New Roman"/>
              </a:rPr>
              <a:t>One hour late -5 points</a:t>
            </a:r>
          </a:p>
          <a:p>
            <a:pPr marL="286385" indent="-273685">
              <a:lnSpc>
                <a:spcPct val="100000"/>
              </a:lnSpc>
              <a:spcBef>
                <a:spcPts val="1180"/>
              </a:spcBef>
              <a:buClr>
                <a:srgbClr val="FD8537"/>
              </a:buClr>
              <a:buSzPct val="68750"/>
              <a:buFont typeface="Wingdings"/>
              <a:buChar char=""/>
              <a:tabLst>
                <a:tab pos="286385" algn="l"/>
              </a:tabLst>
            </a:pPr>
            <a:r>
              <a:rPr lang="en-US" sz="2400" spc="130" dirty="0">
                <a:latin typeface="Times New Roman"/>
                <a:cs typeface="Times New Roman"/>
              </a:rPr>
              <a:t>One day late -7 points</a:t>
            </a:r>
          </a:p>
          <a:p>
            <a:pPr marL="286385" indent="-273685">
              <a:lnSpc>
                <a:spcPct val="100000"/>
              </a:lnSpc>
              <a:spcBef>
                <a:spcPts val="1180"/>
              </a:spcBef>
              <a:buClr>
                <a:srgbClr val="FD8537"/>
              </a:buClr>
              <a:buSzPct val="68750"/>
              <a:buFont typeface="Wingdings"/>
              <a:buChar char=""/>
              <a:tabLst>
                <a:tab pos="286385" algn="l"/>
              </a:tabLst>
            </a:pPr>
            <a:r>
              <a:rPr lang="en-US" sz="2400" spc="130" dirty="0">
                <a:latin typeface="Times New Roman"/>
                <a:cs typeface="Times New Roman"/>
              </a:rPr>
              <a:t>Two days late -12 points</a:t>
            </a:r>
          </a:p>
          <a:p>
            <a:pPr marL="286385" indent="-273685">
              <a:lnSpc>
                <a:spcPct val="100000"/>
              </a:lnSpc>
              <a:spcBef>
                <a:spcPts val="1180"/>
              </a:spcBef>
              <a:buClr>
                <a:srgbClr val="FD8537"/>
              </a:buClr>
              <a:buSzPct val="68750"/>
              <a:buFont typeface="Wingdings"/>
              <a:buChar char=""/>
              <a:tabLst>
                <a:tab pos="286385" algn="l"/>
              </a:tabLst>
            </a:pPr>
            <a:r>
              <a:rPr lang="en-US" sz="2400" spc="130" dirty="0">
                <a:latin typeface="Times New Roman"/>
                <a:cs typeface="Times New Roman"/>
              </a:rPr>
              <a:t>After two days no submissions accepted except for cases where permission was granted BEFORE the deadline, or due to exceptional circumstances</a:t>
            </a:r>
          </a:p>
        </p:txBody>
      </p:sp>
      <p:sp>
        <p:nvSpPr>
          <p:cNvPr id="9" name="object 9"/>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16</a:t>
            </a:r>
            <a:endParaRPr sz="14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65" dirty="0"/>
              <a:t>Exams</a:t>
            </a:r>
          </a:p>
        </p:txBody>
      </p:sp>
      <p:sp>
        <p:nvSpPr>
          <p:cNvPr id="3" name="object 3"/>
          <p:cNvSpPr txBox="1"/>
          <p:nvPr/>
        </p:nvSpPr>
        <p:spPr>
          <a:xfrm>
            <a:off x="535940" y="1508125"/>
            <a:ext cx="5184775" cy="3992760"/>
          </a:xfrm>
          <a:prstGeom prst="rect">
            <a:avLst/>
          </a:prstGeom>
        </p:spPr>
        <p:txBody>
          <a:bodyPr vert="horz" wrap="square" lIns="0" tIns="161925" rIns="0" bIns="0" rtlCol="0">
            <a:spAutoFit/>
          </a:bodyPr>
          <a:lstStyle/>
          <a:p>
            <a:pPr marL="286385" indent="-273685">
              <a:lnSpc>
                <a:spcPct val="100000"/>
              </a:lnSpc>
              <a:spcBef>
                <a:spcPts val="1275"/>
              </a:spcBef>
              <a:buClr>
                <a:srgbClr val="FD8537"/>
              </a:buClr>
              <a:buSzPct val="68750"/>
              <a:buFont typeface="Wingdings"/>
              <a:buChar char=""/>
              <a:tabLst>
                <a:tab pos="286385" algn="l"/>
              </a:tabLst>
            </a:pPr>
            <a:r>
              <a:rPr sz="2400" dirty="0">
                <a:latin typeface="Times New Roman"/>
                <a:cs typeface="Times New Roman"/>
              </a:rPr>
              <a:t>A</a:t>
            </a:r>
            <a:r>
              <a:rPr sz="2400" spc="110" dirty="0">
                <a:latin typeface="Times New Roman"/>
                <a:cs typeface="Times New Roman"/>
              </a:rPr>
              <a:t> </a:t>
            </a:r>
            <a:r>
              <a:rPr sz="2400" spc="200" dirty="0">
                <a:latin typeface="Times New Roman"/>
                <a:cs typeface="Times New Roman"/>
              </a:rPr>
              <a:t>midterm</a:t>
            </a:r>
            <a:r>
              <a:rPr sz="2400" spc="95" dirty="0">
                <a:latin typeface="Times New Roman"/>
                <a:cs typeface="Times New Roman"/>
              </a:rPr>
              <a:t> </a:t>
            </a:r>
            <a:r>
              <a:rPr sz="2400" dirty="0">
                <a:latin typeface="Times New Roman"/>
                <a:cs typeface="Times New Roman"/>
              </a:rPr>
              <a:t>(</a:t>
            </a:r>
            <a:r>
              <a:rPr lang="en-US" sz="2400" dirty="0">
                <a:latin typeface="Times New Roman"/>
                <a:cs typeface="Times New Roman"/>
              </a:rPr>
              <a:t>15</a:t>
            </a:r>
            <a:r>
              <a:rPr sz="2400" dirty="0">
                <a:latin typeface="Times New Roman"/>
                <a:cs typeface="Times New Roman"/>
              </a:rPr>
              <a:t>%)</a:t>
            </a:r>
            <a:r>
              <a:rPr sz="2400" spc="120" dirty="0">
                <a:latin typeface="Times New Roman"/>
                <a:cs typeface="Times New Roman"/>
              </a:rPr>
              <a:t> </a:t>
            </a:r>
            <a:r>
              <a:rPr sz="2400" spc="225" dirty="0">
                <a:latin typeface="Times New Roman"/>
                <a:cs typeface="Times New Roman"/>
              </a:rPr>
              <a:t>and</a:t>
            </a:r>
            <a:r>
              <a:rPr sz="2400" spc="100" dirty="0">
                <a:latin typeface="Times New Roman"/>
                <a:cs typeface="Times New Roman"/>
              </a:rPr>
              <a:t> </a:t>
            </a:r>
            <a:r>
              <a:rPr sz="2400" spc="265" dirty="0">
                <a:latin typeface="Times New Roman"/>
                <a:cs typeface="Times New Roman"/>
              </a:rPr>
              <a:t>a</a:t>
            </a:r>
            <a:r>
              <a:rPr sz="2400" spc="110" dirty="0">
                <a:latin typeface="Times New Roman"/>
                <a:cs typeface="Times New Roman"/>
              </a:rPr>
              <a:t> </a:t>
            </a:r>
            <a:r>
              <a:rPr sz="2400" spc="135" dirty="0">
                <a:latin typeface="Times New Roman"/>
                <a:cs typeface="Times New Roman"/>
              </a:rPr>
              <a:t>final</a:t>
            </a:r>
            <a:r>
              <a:rPr sz="2400" spc="85" dirty="0">
                <a:latin typeface="Times New Roman"/>
                <a:cs typeface="Times New Roman"/>
              </a:rPr>
              <a:t> </a:t>
            </a:r>
            <a:r>
              <a:rPr sz="2400" spc="40" dirty="0">
                <a:latin typeface="Times New Roman"/>
                <a:cs typeface="Times New Roman"/>
              </a:rPr>
              <a:t>(</a:t>
            </a:r>
            <a:r>
              <a:rPr lang="en-US" sz="2400" spc="40" dirty="0">
                <a:latin typeface="Times New Roman"/>
                <a:cs typeface="Times New Roman"/>
              </a:rPr>
              <a:t>15%</a:t>
            </a:r>
            <a:r>
              <a:rPr sz="2400" spc="40" dirty="0">
                <a:latin typeface="Times New Roman"/>
                <a:cs typeface="Times New Roman"/>
              </a:rPr>
              <a:t>)</a:t>
            </a:r>
            <a:endParaRPr sz="2400" dirty="0">
              <a:latin typeface="Times New Roman"/>
              <a:cs typeface="Times New Roman"/>
            </a:endParaRPr>
          </a:p>
          <a:p>
            <a:pPr marL="286385" indent="-273685">
              <a:lnSpc>
                <a:spcPct val="100000"/>
              </a:lnSpc>
              <a:spcBef>
                <a:spcPts val="1180"/>
              </a:spcBef>
              <a:buClr>
                <a:srgbClr val="FD8537"/>
              </a:buClr>
              <a:buSzPct val="68750"/>
              <a:buFont typeface="Wingdings"/>
              <a:buChar char=""/>
              <a:tabLst>
                <a:tab pos="286385" algn="l"/>
              </a:tabLst>
            </a:pPr>
            <a:r>
              <a:rPr sz="2400" spc="140" dirty="0">
                <a:latin typeface="Times New Roman"/>
                <a:cs typeface="Times New Roman"/>
              </a:rPr>
              <a:t>Like</a:t>
            </a:r>
            <a:r>
              <a:rPr sz="2400" spc="70" dirty="0">
                <a:latin typeface="Times New Roman"/>
                <a:cs typeface="Times New Roman"/>
              </a:rPr>
              <a:t> </a:t>
            </a:r>
            <a:r>
              <a:rPr sz="2400" spc="195" dirty="0">
                <a:latin typeface="Times New Roman"/>
                <a:cs typeface="Times New Roman"/>
              </a:rPr>
              <a:t>written</a:t>
            </a:r>
            <a:r>
              <a:rPr sz="2400" spc="50" dirty="0">
                <a:latin typeface="Times New Roman"/>
                <a:cs typeface="Times New Roman"/>
              </a:rPr>
              <a:t> </a:t>
            </a:r>
            <a:r>
              <a:rPr sz="2400" spc="180" dirty="0">
                <a:latin typeface="Times New Roman"/>
                <a:cs typeface="Times New Roman"/>
              </a:rPr>
              <a:t>assignments</a:t>
            </a:r>
            <a:endParaRPr sz="2400" dirty="0">
              <a:latin typeface="Times New Roman"/>
              <a:cs typeface="Times New Roman"/>
            </a:endParaRPr>
          </a:p>
          <a:p>
            <a:pPr marL="286385" indent="-273685">
              <a:lnSpc>
                <a:spcPct val="100000"/>
              </a:lnSpc>
              <a:spcBef>
                <a:spcPts val="1175"/>
              </a:spcBef>
              <a:buClr>
                <a:srgbClr val="FD8537"/>
              </a:buClr>
              <a:buSzPct val="68750"/>
              <a:buFont typeface="Wingdings"/>
              <a:buChar char=""/>
              <a:tabLst>
                <a:tab pos="286385" algn="l"/>
              </a:tabLst>
            </a:pPr>
            <a:r>
              <a:rPr lang="en-US" sz="2400" spc="110" dirty="0">
                <a:latin typeface="Times New Roman"/>
                <a:cs typeface="Times New Roman"/>
              </a:rPr>
              <a:t>Probably via Canvas</a:t>
            </a:r>
            <a:endParaRPr sz="2400" dirty="0">
              <a:latin typeface="Times New Roman"/>
              <a:cs typeface="Times New Roman"/>
            </a:endParaRPr>
          </a:p>
          <a:p>
            <a:pPr marL="286385" indent="-273685">
              <a:lnSpc>
                <a:spcPct val="100000"/>
              </a:lnSpc>
              <a:spcBef>
                <a:spcPts val="1180"/>
              </a:spcBef>
              <a:buClr>
                <a:srgbClr val="FD8537"/>
              </a:buClr>
              <a:buSzPct val="68750"/>
              <a:buFont typeface="Wingdings"/>
              <a:buChar char=""/>
              <a:tabLst>
                <a:tab pos="286385" algn="l"/>
              </a:tabLst>
            </a:pPr>
            <a:r>
              <a:rPr sz="2400" spc="180" dirty="0">
                <a:latin typeface="Times New Roman"/>
                <a:cs typeface="Times New Roman"/>
              </a:rPr>
              <a:t>Midterm</a:t>
            </a:r>
            <a:r>
              <a:rPr sz="2400" spc="55" dirty="0">
                <a:latin typeface="Times New Roman"/>
                <a:cs typeface="Times New Roman"/>
              </a:rPr>
              <a:t> </a:t>
            </a:r>
            <a:r>
              <a:rPr sz="2400" spc="175" dirty="0">
                <a:latin typeface="Times New Roman"/>
                <a:cs typeface="Times New Roman"/>
              </a:rPr>
              <a:t>exam</a:t>
            </a:r>
            <a:r>
              <a:rPr sz="2400" spc="80" dirty="0">
                <a:latin typeface="Times New Roman"/>
                <a:cs typeface="Times New Roman"/>
              </a:rPr>
              <a:t> </a:t>
            </a:r>
            <a:r>
              <a:rPr sz="2400" spc="185" dirty="0">
                <a:latin typeface="Times New Roman"/>
                <a:cs typeface="Times New Roman"/>
              </a:rPr>
              <a:t>date</a:t>
            </a:r>
            <a:endParaRPr sz="2400" dirty="0">
              <a:latin typeface="Times New Roman"/>
              <a:cs typeface="Times New Roman"/>
            </a:endParaRPr>
          </a:p>
          <a:p>
            <a:pPr marL="652780" lvl="1" indent="-274955">
              <a:lnSpc>
                <a:spcPct val="100000"/>
              </a:lnSpc>
              <a:spcBef>
                <a:spcPts val="1055"/>
              </a:spcBef>
              <a:buClr>
                <a:srgbClr val="FD8537"/>
              </a:buClr>
              <a:buSzPct val="78571"/>
              <a:buFont typeface="Wingdings 2"/>
              <a:buChar char=""/>
              <a:tabLst>
                <a:tab pos="652780" algn="l"/>
              </a:tabLst>
            </a:pPr>
            <a:r>
              <a:rPr sz="2100" spc="95" dirty="0">
                <a:latin typeface="Times New Roman"/>
                <a:cs typeface="Times New Roman"/>
              </a:rPr>
              <a:t>October;</a:t>
            </a:r>
            <a:r>
              <a:rPr sz="2100" spc="70" dirty="0">
                <a:latin typeface="Times New Roman"/>
                <a:cs typeface="Times New Roman"/>
              </a:rPr>
              <a:t> </a:t>
            </a:r>
            <a:r>
              <a:rPr sz="2100" spc="175" dirty="0">
                <a:latin typeface="Times New Roman"/>
                <a:cs typeface="Times New Roman"/>
              </a:rPr>
              <a:t>date</a:t>
            </a:r>
            <a:r>
              <a:rPr sz="2100" spc="70" dirty="0">
                <a:latin typeface="Times New Roman"/>
                <a:cs typeface="Times New Roman"/>
              </a:rPr>
              <a:t> </a:t>
            </a:r>
            <a:r>
              <a:rPr sz="2100" spc="85" dirty="0">
                <a:latin typeface="Times New Roman"/>
                <a:cs typeface="Times New Roman"/>
              </a:rPr>
              <a:t>TBD</a:t>
            </a:r>
            <a:endParaRPr sz="2100" dirty="0">
              <a:latin typeface="Times New Roman"/>
              <a:cs typeface="Times New Roman"/>
            </a:endParaRPr>
          </a:p>
          <a:p>
            <a:pPr marL="286385" indent="-273685">
              <a:lnSpc>
                <a:spcPct val="100000"/>
              </a:lnSpc>
              <a:spcBef>
                <a:spcPts val="1130"/>
              </a:spcBef>
              <a:buClr>
                <a:srgbClr val="FD8537"/>
              </a:buClr>
              <a:buSzPct val="68750"/>
              <a:buFont typeface="Wingdings"/>
              <a:buChar char=""/>
              <a:tabLst>
                <a:tab pos="286385" algn="l"/>
              </a:tabLst>
            </a:pPr>
            <a:r>
              <a:rPr sz="2400" spc="180" dirty="0">
                <a:latin typeface="Times New Roman"/>
                <a:cs typeface="Times New Roman"/>
              </a:rPr>
              <a:t>Final</a:t>
            </a:r>
            <a:r>
              <a:rPr sz="2400" spc="75" dirty="0">
                <a:latin typeface="Times New Roman"/>
                <a:cs typeface="Times New Roman"/>
              </a:rPr>
              <a:t> </a:t>
            </a:r>
            <a:r>
              <a:rPr sz="2400" spc="175" dirty="0">
                <a:latin typeface="Times New Roman"/>
                <a:cs typeface="Times New Roman"/>
              </a:rPr>
              <a:t>exam</a:t>
            </a:r>
            <a:r>
              <a:rPr sz="2400" spc="80" dirty="0">
                <a:latin typeface="Times New Roman"/>
                <a:cs typeface="Times New Roman"/>
              </a:rPr>
              <a:t> </a:t>
            </a:r>
            <a:r>
              <a:rPr sz="2400" spc="185" dirty="0">
                <a:latin typeface="Times New Roman"/>
                <a:cs typeface="Times New Roman"/>
              </a:rPr>
              <a:t>date</a:t>
            </a:r>
            <a:endParaRPr sz="2400" dirty="0">
              <a:latin typeface="Times New Roman"/>
              <a:cs typeface="Times New Roman"/>
            </a:endParaRPr>
          </a:p>
          <a:p>
            <a:pPr marL="652780" lvl="1" indent="-274955">
              <a:lnSpc>
                <a:spcPct val="100000"/>
              </a:lnSpc>
              <a:spcBef>
                <a:spcPts val="1055"/>
              </a:spcBef>
              <a:buClr>
                <a:srgbClr val="FD8537"/>
              </a:buClr>
              <a:buSzPct val="78571"/>
              <a:buFont typeface="Wingdings 2"/>
              <a:buChar char=""/>
              <a:tabLst>
                <a:tab pos="652780" algn="l"/>
              </a:tabLst>
            </a:pPr>
            <a:r>
              <a:rPr sz="2100" spc="120" dirty="0">
                <a:latin typeface="Times New Roman"/>
                <a:cs typeface="Times New Roman"/>
              </a:rPr>
              <a:t>December</a:t>
            </a:r>
            <a:r>
              <a:rPr sz="2100" spc="50" dirty="0">
                <a:latin typeface="Times New Roman"/>
                <a:cs typeface="Times New Roman"/>
              </a:rPr>
              <a:t> </a:t>
            </a:r>
            <a:r>
              <a:rPr sz="2100" spc="114" dirty="0">
                <a:latin typeface="Times New Roman"/>
                <a:cs typeface="Times New Roman"/>
              </a:rPr>
              <a:t>5</a:t>
            </a:r>
            <a:r>
              <a:rPr sz="2100" spc="75" dirty="0">
                <a:latin typeface="Times New Roman"/>
                <a:cs typeface="Times New Roman"/>
              </a:rPr>
              <a:t> </a:t>
            </a:r>
            <a:r>
              <a:rPr sz="2100" spc="114" dirty="0">
                <a:latin typeface="Times New Roman"/>
                <a:cs typeface="Times New Roman"/>
              </a:rPr>
              <a:t>–</a:t>
            </a:r>
            <a:r>
              <a:rPr sz="2100" spc="65" dirty="0">
                <a:latin typeface="Times New Roman"/>
                <a:cs typeface="Times New Roman"/>
              </a:rPr>
              <a:t> </a:t>
            </a:r>
            <a:r>
              <a:rPr sz="2100" spc="85" dirty="0">
                <a:latin typeface="Times New Roman"/>
                <a:cs typeface="Times New Roman"/>
              </a:rPr>
              <a:t>10</a:t>
            </a:r>
            <a:endParaRPr sz="2100" dirty="0">
              <a:latin typeface="Times New Roman"/>
              <a:cs typeface="Times New Roman"/>
            </a:endParaRPr>
          </a:p>
          <a:p>
            <a:pPr marL="652780" lvl="1" indent="-274955">
              <a:lnSpc>
                <a:spcPct val="100000"/>
              </a:lnSpc>
              <a:spcBef>
                <a:spcPts val="1010"/>
              </a:spcBef>
              <a:buClr>
                <a:srgbClr val="FD8537"/>
              </a:buClr>
              <a:buSzPct val="78571"/>
              <a:buFont typeface="Wingdings 2"/>
              <a:buChar char=""/>
              <a:tabLst>
                <a:tab pos="652780" algn="l"/>
              </a:tabLst>
            </a:pPr>
            <a:r>
              <a:rPr sz="2100" spc="150" dirty="0">
                <a:latin typeface="Times New Roman"/>
                <a:cs typeface="Times New Roman"/>
              </a:rPr>
              <a:t>The</a:t>
            </a:r>
            <a:r>
              <a:rPr sz="2100" spc="60" dirty="0">
                <a:latin typeface="Times New Roman"/>
                <a:cs typeface="Times New Roman"/>
              </a:rPr>
              <a:t> </a:t>
            </a:r>
            <a:r>
              <a:rPr sz="2100" spc="175" dirty="0">
                <a:latin typeface="Times New Roman"/>
                <a:cs typeface="Times New Roman"/>
              </a:rPr>
              <a:t>date</a:t>
            </a:r>
            <a:r>
              <a:rPr sz="2100" spc="60" dirty="0">
                <a:latin typeface="Times New Roman"/>
                <a:cs typeface="Times New Roman"/>
              </a:rPr>
              <a:t> </a:t>
            </a:r>
            <a:r>
              <a:rPr sz="2100" spc="110" dirty="0">
                <a:latin typeface="Times New Roman"/>
                <a:cs typeface="Times New Roman"/>
              </a:rPr>
              <a:t>is</a:t>
            </a:r>
            <a:r>
              <a:rPr sz="2100" spc="75" dirty="0">
                <a:latin typeface="Times New Roman"/>
                <a:cs typeface="Times New Roman"/>
              </a:rPr>
              <a:t> </a:t>
            </a:r>
            <a:r>
              <a:rPr sz="2100" spc="110" dirty="0">
                <a:latin typeface="Times New Roman"/>
                <a:cs typeface="Times New Roman"/>
              </a:rPr>
              <a:t>TBD</a:t>
            </a:r>
            <a:r>
              <a:rPr sz="2100" spc="60" dirty="0">
                <a:latin typeface="Times New Roman"/>
                <a:cs typeface="Times New Roman"/>
              </a:rPr>
              <a:t> </a:t>
            </a:r>
            <a:r>
              <a:rPr sz="2100" spc="90" dirty="0">
                <a:latin typeface="Times New Roman"/>
                <a:cs typeface="Times New Roman"/>
              </a:rPr>
              <a:t>by</a:t>
            </a:r>
            <a:r>
              <a:rPr sz="2100" spc="60" dirty="0">
                <a:latin typeface="Times New Roman"/>
                <a:cs typeface="Times New Roman"/>
              </a:rPr>
              <a:t> </a:t>
            </a:r>
            <a:r>
              <a:rPr sz="2100" spc="185" dirty="0">
                <a:latin typeface="Times New Roman"/>
                <a:cs typeface="Times New Roman"/>
              </a:rPr>
              <a:t>the</a:t>
            </a:r>
            <a:r>
              <a:rPr sz="2100" spc="65" dirty="0">
                <a:latin typeface="Times New Roman"/>
                <a:cs typeface="Times New Roman"/>
              </a:rPr>
              <a:t> </a:t>
            </a:r>
            <a:r>
              <a:rPr sz="2100" spc="130" dirty="0">
                <a:latin typeface="Times New Roman"/>
                <a:cs typeface="Times New Roman"/>
              </a:rPr>
              <a:t>university</a:t>
            </a:r>
            <a:endParaRPr sz="2100" dirty="0">
              <a:latin typeface="Times New Roman"/>
              <a:cs typeface="Times New Roman"/>
            </a:endParaRPr>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17</a:t>
            </a:r>
            <a:endParaRPr sz="14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105" dirty="0"/>
              <a:t>Academic</a:t>
            </a:r>
            <a:r>
              <a:rPr cap="small" spc="245" dirty="0"/>
              <a:t> </a:t>
            </a:r>
            <a:r>
              <a:rPr cap="small" spc="110" dirty="0"/>
              <a:t>honesty</a:t>
            </a:r>
          </a:p>
        </p:txBody>
      </p:sp>
      <p:sp>
        <p:nvSpPr>
          <p:cNvPr id="3" name="object 3"/>
          <p:cNvSpPr txBox="1"/>
          <p:nvPr/>
        </p:nvSpPr>
        <p:spPr>
          <a:xfrm>
            <a:off x="838200" y="2438400"/>
            <a:ext cx="7201534" cy="860557"/>
          </a:xfrm>
          <a:prstGeom prst="rect">
            <a:avLst/>
          </a:prstGeom>
        </p:spPr>
        <p:txBody>
          <a:bodyPr vert="horz" wrap="square" lIns="0" tIns="12700" rIns="0" bIns="0" rtlCol="0">
            <a:spAutoFit/>
          </a:bodyPr>
          <a:lstStyle/>
          <a:p>
            <a:pPr marL="12065" marR="5080">
              <a:lnSpc>
                <a:spcPct val="120100"/>
              </a:lnSpc>
              <a:spcBef>
                <a:spcPts val="100"/>
              </a:spcBef>
              <a:buClr>
                <a:srgbClr val="FD8537"/>
              </a:buClr>
              <a:buSzPct val="68750"/>
              <a:tabLst>
                <a:tab pos="286385" algn="l"/>
              </a:tabLst>
            </a:pPr>
            <a:r>
              <a:rPr sz="2400" u="sng" spc="145" dirty="0">
                <a:solidFill>
                  <a:srgbClr val="3A435B"/>
                </a:solidFill>
                <a:uFill>
                  <a:solidFill>
                    <a:srgbClr val="3A435B"/>
                  </a:solidFill>
                </a:uFill>
                <a:latin typeface="Times New Roman"/>
                <a:cs typeface="Times New Roman"/>
                <a:hlinkClick r:id="rId2"/>
              </a:rPr>
              <a:t>https://web.iit.edu/student-</a:t>
            </a:r>
            <a:r>
              <a:rPr sz="2400" u="sng" spc="110" dirty="0">
                <a:solidFill>
                  <a:srgbClr val="3A435B"/>
                </a:solidFill>
                <a:uFill>
                  <a:solidFill>
                    <a:srgbClr val="3A435B"/>
                  </a:solidFill>
                </a:uFill>
                <a:latin typeface="Times New Roman"/>
                <a:cs typeface="Times New Roman"/>
                <a:hlinkClick r:id="rId2"/>
              </a:rPr>
              <a:t>affairs/handbook/fine-</a:t>
            </a:r>
            <a:r>
              <a:rPr sz="2400" spc="110" dirty="0">
                <a:solidFill>
                  <a:srgbClr val="3A435B"/>
                </a:solidFill>
                <a:latin typeface="Times New Roman"/>
                <a:cs typeface="Times New Roman"/>
                <a:hlinkClick r:id="rId2"/>
              </a:rPr>
              <a:t> </a:t>
            </a:r>
            <a:r>
              <a:rPr sz="2400" u="sng" spc="120" dirty="0">
                <a:solidFill>
                  <a:srgbClr val="3A435B"/>
                </a:solidFill>
                <a:uFill>
                  <a:solidFill>
                    <a:srgbClr val="3A435B"/>
                  </a:solidFill>
                </a:uFill>
                <a:latin typeface="Times New Roman"/>
                <a:cs typeface="Times New Roman"/>
                <a:hlinkClick r:id="rId2"/>
              </a:rPr>
              <a:t>print/code-</a:t>
            </a:r>
            <a:r>
              <a:rPr sz="2400" u="sng" spc="130" dirty="0">
                <a:solidFill>
                  <a:srgbClr val="3A435B"/>
                </a:solidFill>
                <a:uFill>
                  <a:solidFill>
                    <a:srgbClr val="3A435B"/>
                  </a:solidFill>
                </a:uFill>
                <a:latin typeface="Times New Roman"/>
                <a:cs typeface="Times New Roman"/>
                <a:hlinkClick r:id="rId2"/>
              </a:rPr>
              <a:t>academic-</a:t>
            </a:r>
            <a:r>
              <a:rPr sz="2400" u="sng" spc="145" dirty="0">
                <a:solidFill>
                  <a:srgbClr val="3A435B"/>
                </a:solidFill>
                <a:uFill>
                  <a:solidFill>
                    <a:srgbClr val="3A435B"/>
                  </a:solidFill>
                </a:uFill>
                <a:latin typeface="Times New Roman"/>
                <a:cs typeface="Times New Roman"/>
                <a:hlinkClick r:id="rId2"/>
              </a:rPr>
              <a:t>honesty</a:t>
            </a:r>
            <a:endParaRPr sz="2400" dirty="0">
              <a:latin typeface="Times New Roman"/>
              <a:cs typeface="Times New Roman"/>
            </a:endParaRPr>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18</a:t>
            </a:r>
            <a:endParaRPr sz="14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85" dirty="0"/>
              <a:t>Accommodations</a:t>
            </a:r>
          </a:p>
        </p:txBody>
      </p:sp>
      <p:sp>
        <p:nvSpPr>
          <p:cNvPr id="3" name="object 3"/>
          <p:cNvSpPr txBox="1">
            <a:spLocks noGrp="1"/>
          </p:cNvSpPr>
          <p:nvPr>
            <p:ph type="body" idx="1"/>
          </p:nvPr>
        </p:nvSpPr>
        <p:spPr>
          <a:xfrm>
            <a:off x="457200" y="1524000"/>
            <a:ext cx="8229600" cy="2828980"/>
          </a:xfrm>
          <a:prstGeom prst="rect">
            <a:avLst/>
          </a:prstGeom>
        </p:spPr>
        <p:txBody>
          <a:bodyPr vert="horz" wrap="square" lIns="0" tIns="88900" rIns="0" bIns="0" rtlCol="0">
            <a:spAutoFit/>
          </a:bodyPr>
          <a:lstStyle/>
          <a:p>
            <a:pPr marL="12065" marR="5080" indent="0">
              <a:lnSpc>
                <a:spcPct val="120000"/>
              </a:lnSpc>
              <a:spcBef>
                <a:spcPts val="100"/>
              </a:spcBef>
              <a:buClr>
                <a:srgbClr val="FD8537"/>
              </a:buClr>
              <a:buSzPct val="68750"/>
              <a:buNone/>
              <a:tabLst>
                <a:tab pos="286385" algn="l"/>
              </a:tabLst>
            </a:pPr>
            <a:r>
              <a:rPr spc="150" dirty="0"/>
              <a:t>Reasonable</a:t>
            </a:r>
            <a:r>
              <a:rPr spc="85" dirty="0"/>
              <a:t> </a:t>
            </a:r>
            <a:r>
              <a:rPr spc="135" dirty="0"/>
              <a:t>accommodations</a:t>
            </a:r>
            <a:r>
              <a:rPr spc="85" dirty="0"/>
              <a:t> </a:t>
            </a:r>
            <a:r>
              <a:rPr spc="90" dirty="0"/>
              <a:t>will</a:t>
            </a:r>
            <a:r>
              <a:rPr spc="60" dirty="0"/>
              <a:t> </a:t>
            </a:r>
            <a:r>
              <a:rPr spc="120" dirty="0"/>
              <a:t>be</a:t>
            </a:r>
            <a:r>
              <a:rPr spc="75" dirty="0"/>
              <a:t> </a:t>
            </a:r>
            <a:r>
              <a:rPr spc="204" dirty="0"/>
              <a:t>made</a:t>
            </a:r>
            <a:r>
              <a:rPr spc="95" dirty="0"/>
              <a:t> </a:t>
            </a:r>
            <a:r>
              <a:rPr spc="55" dirty="0"/>
              <a:t>for </a:t>
            </a:r>
            <a:r>
              <a:rPr spc="210" dirty="0"/>
              <a:t>students</a:t>
            </a:r>
            <a:r>
              <a:rPr spc="75" dirty="0"/>
              <a:t> </a:t>
            </a:r>
            <a:r>
              <a:rPr spc="175" dirty="0"/>
              <a:t>with</a:t>
            </a:r>
            <a:r>
              <a:rPr spc="70" dirty="0"/>
              <a:t> </a:t>
            </a:r>
            <a:r>
              <a:rPr spc="150" dirty="0"/>
              <a:t>documented</a:t>
            </a:r>
            <a:r>
              <a:rPr spc="75" dirty="0"/>
              <a:t> </a:t>
            </a:r>
            <a:r>
              <a:rPr spc="135" dirty="0"/>
              <a:t>disabilities.</a:t>
            </a:r>
            <a:r>
              <a:rPr spc="55" dirty="0"/>
              <a:t> </a:t>
            </a:r>
            <a:r>
              <a:rPr spc="215" dirty="0"/>
              <a:t>In</a:t>
            </a:r>
            <a:r>
              <a:rPr spc="90" dirty="0"/>
              <a:t> </a:t>
            </a:r>
            <a:r>
              <a:rPr spc="150" dirty="0"/>
              <a:t>order </a:t>
            </a:r>
            <a:r>
              <a:rPr spc="130" dirty="0"/>
              <a:t>to</a:t>
            </a:r>
            <a:r>
              <a:rPr spc="75" dirty="0"/>
              <a:t> </a:t>
            </a:r>
            <a:r>
              <a:rPr spc="114" dirty="0"/>
              <a:t>receive</a:t>
            </a:r>
            <a:r>
              <a:rPr spc="55" dirty="0"/>
              <a:t> </a:t>
            </a:r>
            <a:r>
              <a:rPr spc="130" dirty="0"/>
              <a:t>accommodations,</a:t>
            </a:r>
            <a:r>
              <a:rPr spc="70" dirty="0"/>
              <a:t> </a:t>
            </a:r>
            <a:r>
              <a:rPr spc="210" dirty="0"/>
              <a:t>students</a:t>
            </a:r>
            <a:r>
              <a:rPr spc="65" dirty="0"/>
              <a:t> </a:t>
            </a:r>
            <a:r>
              <a:rPr spc="225" dirty="0"/>
              <a:t>must</a:t>
            </a:r>
            <a:r>
              <a:rPr spc="85" dirty="0"/>
              <a:t> </a:t>
            </a:r>
            <a:r>
              <a:rPr spc="155" dirty="0"/>
              <a:t>obtain </a:t>
            </a:r>
            <a:r>
              <a:rPr spc="265" dirty="0"/>
              <a:t>a</a:t>
            </a:r>
            <a:r>
              <a:rPr spc="70" dirty="0"/>
              <a:t> </a:t>
            </a:r>
            <a:r>
              <a:rPr spc="185" dirty="0"/>
              <a:t>letter</a:t>
            </a:r>
            <a:r>
              <a:rPr spc="60" dirty="0"/>
              <a:t> </a:t>
            </a:r>
            <a:r>
              <a:rPr dirty="0"/>
              <a:t>of</a:t>
            </a:r>
            <a:r>
              <a:rPr spc="75" dirty="0"/>
              <a:t> </a:t>
            </a:r>
            <a:r>
              <a:rPr spc="130" dirty="0"/>
              <a:t>accommodation</a:t>
            </a:r>
            <a:r>
              <a:rPr spc="75" dirty="0"/>
              <a:t> </a:t>
            </a:r>
            <a:r>
              <a:rPr spc="120" dirty="0"/>
              <a:t>from</a:t>
            </a:r>
            <a:r>
              <a:rPr spc="55" dirty="0"/>
              <a:t> </a:t>
            </a:r>
            <a:r>
              <a:rPr spc="215" dirty="0"/>
              <a:t>the</a:t>
            </a:r>
            <a:r>
              <a:rPr spc="70" dirty="0"/>
              <a:t> </a:t>
            </a:r>
            <a:r>
              <a:rPr spc="190" dirty="0"/>
              <a:t>Center</a:t>
            </a:r>
            <a:r>
              <a:rPr spc="75" dirty="0"/>
              <a:t> </a:t>
            </a:r>
            <a:r>
              <a:rPr spc="60" dirty="0"/>
              <a:t>for </a:t>
            </a:r>
            <a:r>
              <a:rPr spc="135" dirty="0"/>
              <a:t>Disability</a:t>
            </a:r>
            <a:r>
              <a:rPr spc="40" dirty="0"/>
              <a:t> </a:t>
            </a:r>
            <a:r>
              <a:rPr spc="130" dirty="0"/>
              <a:t>Resources</a:t>
            </a:r>
          </a:p>
          <a:p>
            <a:pPr marL="355600" indent="-342900">
              <a:lnSpc>
                <a:spcPct val="100000"/>
              </a:lnSpc>
              <a:spcBef>
                <a:spcPts val="1180"/>
              </a:spcBef>
              <a:buClr>
                <a:srgbClr val="FD8537"/>
              </a:buClr>
              <a:buSzPct val="68750"/>
              <a:tabLst>
                <a:tab pos="286385" algn="l"/>
              </a:tabLst>
            </a:pPr>
            <a:r>
              <a:rPr u="sng" spc="120" dirty="0">
                <a:solidFill>
                  <a:srgbClr val="3A435B"/>
                </a:solidFill>
                <a:uFill>
                  <a:solidFill>
                    <a:srgbClr val="3A435B"/>
                  </a:solidFill>
                </a:uFill>
                <a:hlinkClick r:id="rId2"/>
              </a:rPr>
              <a:t>https://www.iit.edu/cdr</a:t>
            </a:r>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19261" y="5871768"/>
            <a:ext cx="229870" cy="240029"/>
          </a:xfrm>
          <a:prstGeom prst="rect">
            <a:avLst/>
          </a:prstGeom>
        </p:spPr>
        <p:txBody>
          <a:bodyPr vert="horz" wrap="square" lIns="0" tIns="13335" rIns="0" bIns="0" rtlCol="0">
            <a:spAutoFit/>
          </a:bodyPr>
          <a:lstStyle/>
          <a:p>
            <a:pPr marL="12700">
              <a:lnSpc>
                <a:spcPct val="100000"/>
              </a:lnSpc>
              <a:spcBef>
                <a:spcPts val="105"/>
              </a:spcBef>
            </a:pPr>
            <a:r>
              <a:rPr sz="1400" b="1" spc="75" dirty="0">
                <a:solidFill>
                  <a:srgbClr val="FFFFFF"/>
                </a:solidFill>
                <a:latin typeface="Times New Roman"/>
                <a:cs typeface="Times New Roman"/>
              </a:rPr>
              <a:t>47</a:t>
            </a:r>
            <a:endParaRPr sz="1400">
              <a:latin typeface="Times New Roman"/>
              <a:cs typeface="Times New Roman"/>
            </a:endParaRPr>
          </a:p>
        </p:txBody>
      </p:sp>
      <p:sp>
        <p:nvSpPr>
          <p:cNvPr id="3" name="object 3"/>
          <p:cNvSpPr txBox="1">
            <a:spLocks noGrp="1"/>
          </p:cNvSpPr>
          <p:nvPr>
            <p:ph type="title"/>
          </p:nvPr>
        </p:nvSpPr>
        <p:spPr>
          <a:xfrm>
            <a:off x="535940" y="3800235"/>
            <a:ext cx="7846060" cy="505267"/>
          </a:xfrm>
          <a:prstGeom prst="rect">
            <a:avLst/>
          </a:prstGeom>
        </p:spPr>
        <p:txBody>
          <a:bodyPr vert="horz" wrap="square" lIns="0" tIns="12700" rIns="0" bIns="0" rtlCol="0">
            <a:spAutoFit/>
          </a:bodyPr>
          <a:lstStyle/>
          <a:p>
            <a:pPr marL="12700">
              <a:lnSpc>
                <a:spcPct val="100000"/>
              </a:lnSpc>
              <a:spcBef>
                <a:spcPts val="100"/>
              </a:spcBef>
            </a:pPr>
            <a:r>
              <a:rPr lang="en-US" cap="small" spc="145" dirty="0"/>
              <a:t>Data Analysis</a:t>
            </a:r>
            <a:endParaRPr cap="small" spc="10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a:t>
            </a:r>
            <a:endParaRPr cap="small" spc="85" dirty="0"/>
          </a:p>
        </p:txBody>
      </p:sp>
      <p:sp>
        <p:nvSpPr>
          <p:cNvPr id="3" name="object 3"/>
          <p:cNvSpPr txBox="1">
            <a:spLocks noGrp="1"/>
          </p:cNvSpPr>
          <p:nvPr>
            <p:ph type="body" idx="1"/>
          </p:nvPr>
        </p:nvSpPr>
        <p:spPr>
          <a:xfrm>
            <a:off x="457200" y="1524000"/>
            <a:ext cx="8382000" cy="3616503"/>
          </a:xfrm>
          <a:prstGeom prst="rect">
            <a:avLst/>
          </a:prstGeom>
        </p:spPr>
        <p:txBody>
          <a:bodyPr vert="horz" wrap="square" lIns="0" tIns="88900" rIns="0" bIns="0" rtlCol="0">
            <a:spAutoFit/>
          </a:bodyPr>
          <a:lstStyle/>
          <a:p>
            <a:pPr marL="12065" marR="5080" indent="0">
              <a:lnSpc>
                <a:spcPct val="120000"/>
              </a:lnSpc>
              <a:spcBef>
                <a:spcPts val="100"/>
              </a:spcBef>
              <a:buClr>
                <a:srgbClr val="FD8537"/>
              </a:buClr>
              <a:buSzPct val="68750"/>
              <a:buNone/>
              <a:tabLst>
                <a:tab pos="286385" algn="l"/>
              </a:tabLst>
            </a:pPr>
            <a:r>
              <a:rPr lang="en-US" spc="150" dirty="0"/>
              <a:t>Data is a collection of discrete or continuous values that convey information, describing the quantity, quality, fact, statistics, other basic units of meaning, or simply sequences of symbols that may be further interpreted formally.</a:t>
            </a:r>
          </a:p>
          <a:p>
            <a:pPr marL="12065" marR="5080" indent="0">
              <a:lnSpc>
                <a:spcPct val="120000"/>
              </a:lnSpc>
              <a:spcBef>
                <a:spcPts val="100"/>
              </a:spcBef>
              <a:buClr>
                <a:srgbClr val="FD8537"/>
              </a:buClr>
              <a:buSzPct val="68750"/>
              <a:buNone/>
              <a:tabLst>
                <a:tab pos="286385" algn="l"/>
              </a:tabLst>
            </a:pPr>
            <a:endParaRPr lang="en-US" u="sng" spc="150" dirty="0">
              <a:solidFill>
                <a:srgbClr val="3A435B"/>
              </a:solidFill>
              <a:uFill>
                <a:solidFill>
                  <a:srgbClr val="3A435B"/>
                </a:solidFill>
              </a:uFill>
              <a:hlinkClick r:id="rId2"/>
            </a:endParaRPr>
          </a:p>
          <a:p>
            <a:pPr marL="12065" marR="5080" indent="0">
              <a:lnSpc>
                <a:spcPct val="120000"/>
              </a:lnSpc>
              <a:spcBef>
                <a:spcPts val="100"/>
              </a:spcBef>
              <a:buClr>
                <a:srgbClr val="FD8537"/>
              </a:buClr>
              <a:buSzPct val="68750"/>
              <a:buNone/>
              <a:tabLst>
                <a:tab pos="286385" algn="l"/>
              </a:tabLst>
            </a:pPr>
            <a:r>
              <a:rPr lang="en-US" u="sng" spc="120" dirty="0">
                <a:solidFill>
                  <a:srgbClr val="3A435B"/>
                </a:solidFill>
                <a:uFill>
                  <a:solidFill>
                    <a:srgbClr val="3A435B"/>
                  </a:solidFill>
                </a:uFill>
                <a:hlinkClick r:id="rId2"/>
              </a:rPr>
              <a:t>https://en.wikipedia.org/wiki/Data</a:t>
            </a:r>
            <a:endParaRPr u="sng" spc="120" dirty="0">
              <a:solidFill>
                <a:srgbClr val="3A435B"/>
              </a:solidFill>
              <a:uFill>
                <a:solidFill>
                  <a:srgbClr val="3A435B"/>
                </a:solidFill>
              </a:uFill>
              <a:hlinkClick r:id="rId2"/>
            </a:endParaRPr>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
        <p:nvSpPr>
          <p:cNvPr id="5" name="TextBox 4">
            <a:extLst>
              <a:ext uri="{FF2B5EF4-FFF2-40B4-BE49-F238E27FC236}">
                <a16:creationId xmlns:a16="http://schemas.microsoft.com/office/drawing/2014/main" id="{ACFF229D-0FA5-1B40-21D9-D9C7ECB3C69C}"/>
              </a:ext>
            </a:extLst>
          </p:cNvPr>
          <p:cNvSpPr txBox="1"/>
          <p:nvPr/>
        </p:nvSpPr>
        <p:spPr>
          <a:xfrm>
            <a:off x="4114800" y="6220265"/>
            <a:ext cx="914400" cy="485335"/>
          </a:xfrm>
          <a:prstGeom prst="rect">
            <a:avLst/>
          </a:prstGeom>
          <a:noFill/>
        </p:spPr>
        <p:txBody>
          <a:bodyPr wrap="none" rtlCol="0">
            <a:noAutofit/>
          </a:bodyPr>
          <a:lstStyle/>
          <a:p>
            <a:pPr algn="ctr"/>
            <a:r>
              <a:rPr lang="en-US" sz="1200" dirty="0"/>
              <a:t>This slide deck is partially based on the work from </a:t>
            </a:r>
            <a:r>
              <a:rPr lang="en-US" sz="1200" dirty="0">
                <a:hlinkClick r:id="rId3"/>
              </a:rPr>
              <a:t>https://michael-franke.github.io/</a:t>
            </a:r>
            <a:r>
              <a:rPr lang="en-US" sz="1200" dirty="0"/>
              <a:t> and </a:t>
            </a:r>
          </a:p>
          <a:p>
            <a:pPr algn="ctr"/>
            <a:r>
              <a:rPr lang="en-US" sz="1200" dirty="0">
                <a:solidFill>
                  <a:prstClr val="black"/>
                </a:solidFill>
                <a:latin typeface="Century Schoolbook" panose="02040604050505020304" pitchFamily="18" charset="0"/>
                <a:ea typeface="Verdana" pitchFamily="34" charset="0"/>
                <a:cs typeface="Verdana" pitchFamily="34" charset="0"/>
              </a:rPr>
              <a:t>Visualization Analysis &amp; Design by Tamara </a:t>
            </a:r>
            <a:r>
              <a:rPr lang="en-US" sz="1200" dirty="0" err="1">
                <a:solidFill>
                  <a:prstClr val="black"/>
                </a:solidFill>
                <a:latin typeface="Century Schoolbook" panose="02040604050505020304" pitchFamily="18" charset="0"/>
                <a:ea typeface="Verdana" pitchFamily="34" charset="0"/>
                <a:cs typeface="Verdana" pitchFamily="34" charset="0"/>
              </a:rPr>
              <a:t>Munzner</a:t>
            </a:r>
            <a:endParaRPr kumimoji="0" lang="en-US" sz="1200" b="0" i="0" u="none" strike="noStrike" kern="1200" cap="none" spc="0" normalizeH="0" baseline="0" noProof="0" dirty="0">
              <a:ln>
                <a:noFill/>
              </a:ln>
              <a:solidFill>
                <a:prstClr val="black"/>
              </a:solidFill>
              <a:effectLst/>
              <a:uLnTx/>
              <a:uFillTx/>
              <a:latin typeface="Century Schoolbook" panose="02040604050505020304" pitchFamily="18" charset="0"/>
              <a:ea typeface="Verdana" pitchFamily="34" charset="0"/>
              <a:cs typeface="Verdana" pitchFamily="34" charset="0"/>
            </a:endParaRPr>
          </a:p>
          <a:p>
            <a:pPr algn="ctr"/>
            <a:endParaRPr lang="en-US" sz="1200" dirty="0"/>
          </a:p>
        </p:txBody>
      </p:sp>
    </p:spTree>
    <p:extLst>
      <p:ext uri="{BB962C8B-B14F-4D97-AF65-F5344CB8AC3E}">
        <p14:creationId xmlns:p14="http://schemas.microsoft.com/office/powerpoint/2010/main" val="61038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a:t>
            </a:r>
            <a:endParaRPr cap="small" spc="85" dirty="0"/>
          </a:p>
        </p:txBody>
      </p:sp>
      <p:sp>
        <p:nvSpPr>
          <p:cNvPr id="3" name="object 3"/>
          <p:cNvSpPr txBox="1">
            <a:spLocks noGrp="1"/>
          </p:cNvSpPr>
          <p:nvPr>
            <p:ph type="body" idx="1"/>
          </p:nvPr>
        </p:nvSpPr>
        <p:spPr>
          <a:xfrm>
            <a:off x="457200" y="1524000"/>
            <a:ext cx="8382000" cy="3616503"/>
          </a:xfrm>
          <a:prstGeom prst="rect">
            <a:avLst/>
          </a:prstGeom>
        </p:spPr>
        <p:txBody>
          <a:bodyPr vert="horz" wrap="square" lIns="0" tIns="88900" rIns="0" bIns="0" rtlCol="0">
            <a:spAutoFit/>
          </a:bodyPr>
          <a:lstStyle/>
          <a:p>
            <a:pPr marL="12065" marR="5080" indent="0">
              <a:lnSpc>
                <a:spcPct val="120000"/>
              </a:lnSpc>
              <a:spcBef>
                <a:spcPts val="100"/>
              </a:spcBef>
              <a:buClr>
                <a:srgbClr val="FD8537"/>
              </a:buClr>
              <a:buSzPct val="68750"/>
              <a:buNone/>
              <a:tabLst>
                <a:tab pos="286385" algn="l"/>
              </a:tabLst>
            </a:pPr>
            <a:r>
              <a:rPr lang="en-US" spc="150" dirty="0"/>
              <a:t>Data is a </a:t>
            </a:r>
            <a:r>
              <a:rPr lang="en-US" spc="150" dirty="0">
                <a:solidFill>
                  <a:srgbClr val="FF0000"/>
                </a:solidFill>
              </a:rPr>
              <a:t>collection</a:t>
            </a:r>
            <a:r>
              <a:rPr lang="en-US" spc="150" dirty="0"/>
              <a:t> of discrete or continuous values that convey information, describing the quantity, quality, fact, statistics, other basic units of meaning, or simply sequences of symbols that may be further interpreted formally.</a:t>
            </a:r>
          </a:p>
          <a:p>
            <a:pPr marL="12065" marR="5080" indent="0">
              <a:lnSpc>
                <a:spcPct val="120000"/>
              </a:lnSpc>
              <a:spcBef>
                <a:spcPts val="100"/>
              </a:spcBef>
              <a:buClr>
                <a:srgbClr val="FD8537"/>
              </a:buClr>
              <a:buSzPct val="68750"/>
              <a:buNone/>
              <a:tabLst>
                <a:tab pos="286385" algn="l"/>
              </a:tabLst>
            </a:pPr>
            <a:endParaRPr lang="en-US" u="sng" spc="150" dirty="0">
              <a:solidFill>
                <a:srgbClr val="3A435B"/>
              </a:solidFill>
              <a:uFill>
                <a:solidFill>
                  <a:srgbClr val="3A435B"/>
                </a:solidFill>
              </a:uFill>
              <a:hlinkClick r:id="rId2"/>
            </a:endParaRPr>
          </a:p>
          <a:p>
            <a:pPr marL="12065" marR="5080" indent="0">
              <a:lnSpc>
                <a:spcPct val="120000"/>
              </a:lnSpc>
              <a:spcBef>
                <a:spcPts val="100"/>
              </a:spcBef>
              <a:buClr>
                <a:srgbClr val="FD8537"/>
              </a:buClr>
              <a:buSzPct val="68750"/>
              <a:buNone/>
              <a:tabLst>
                <a:tab pos="286385" algn="l"/>
              </a:tabLst>
            </a:pPr>
            <a:r>
              <a:rPr lang="en-US" u="sng" spc="120" dirty="0">
                <a:solidFill>
                  <a:srgbClr val="3A435B"/>
                </a:solidFill>
                <a:uFill>
                  <a:solidFill>
                    <a:srgbClr val="3A435B"/>
                  </a:solidFill>
                </a:uFill>
                <a:hlinkClick r:id="rId2"/>
              </a:rPr>
              <a:t>https://en.wikipedia.org/wiki/Data</a:t>
            </a:r>
            <a:endParaRPr u="sng" spc="120" dirty="0">
              <a:solidFill>
                <a:srgbClr val="3A435B"/>
              </a:solidFill>
              <a:uFill>
                <a:solidFill>
                  <a:srgbClr val="3A435B"/>
                </a:solidFill>
              </a:uFill>
              <a:hlinkClick r:id="rId2"/>
            </a:endParaRPr>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Tree>
    <p:extLst>
      <p:ext uri="{BB962C8B-B14F-4D97-AF65-F5344CB8AC3E}">
        <p14:creationId xmlns:p14="http://schemas.microsoft.com/office/powerpoint/2010/main" val="3625226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a:t>
            </a:r>
            <a:endParaRPr cap="small" spc="85" dirty="0"/>
          </a:p>
        </p:txBody>
      </p:sp>
      <p:sp>
        <p:nvSpPr>
          <p:cNvPr id="3" name="object 3"/>
          <p:cNvSpPr txBox="1">
            <a:spLocks noGrp="1"/>
          </p:cNvSpPr>
          <p:nvPr>
            <p:ph type="body" idx="1"/>
          </p:nvPr>
        </p:nvSpPr>
        <p:spPr>
          <a:xfrm>
            <a:off x="457200" y="1524000"/>
            <a:ext cx="8382000" cy="3616503"/>
          </a:xfrm>
          <a:prstGeom prst="rect">
            <a:avLst/>
          </a:prstGeom>
        </p:spPr>
        <p:txBody>
          <a:bodyPr vert="horz" wrap="square" lIns="0" tIns="88900" rIns="0" bIns="0" rtlCol="0">
            <a:spAutoFit/>
          </a:bodyPr>
          <a:lstStyle/>
          <a:p>
            <a:pPr marL="12065" marR="5080" indent="0">
              <a:lnSpc>
                <a:spcPct val="120000"/>
              </a:lnSpc>
              <a:spcBef>
                <a:spcPts val="100"/>
              </a:spcBef>
              <a:buClr>
                <a:srgbClr val="FD8537"/>
              </a:buClr>
              <a:buSzPct val="68750"/>
              <a:buNone/>
              <a:tabLst>
                <a:tab pos="286385" algn="l"/>
              </a:tabLst>
            </a:pPr>
            <a:r>
              <a:rPr lang="en-US" spc="150" dirty="0"/>
              <a:t>Data is a collection of discrete or continuous </a:t>
            </a:r>
            <a:r>
              <a:rPr lang="en-US" spc="150" dirty="0">
                <a:solidFill>
                  <a:srgbClr val="FF0000"/>
                </a:solidFill>
              </a:rPr>
              <a:t>values</a:t>
            </a:r>
            <a:r>
              <a:rPr lang="en-US" spc="150" dirty="0"/>
              <a:t> that convey information, describing the quantity, quality, fact, statistics, other basic units of meaning, or simply sequences of symbols that may be further interpreted formally.</a:t>
            </a:r>
          </a:p>
          <a:p>
            <a:pPr marL="12065" marR="5080" indent="0">
              <a:lnSpc>
                <a:spcPct val="120000"/>
              </a:lnSpc>
              <a:spcBef>
                <a:spcPts val="100"/>
              </a:spcBef>
              <a:buClr>
                <a:srgbClr val="FD8537"/>
              </a:buClr>
              <a:buSzPct val="68750"/>
              <a:buNone/>
              <a:tabLst>
                <a:tab pos="286385" algn="l"/>
              </a:tabLst>
            </a:pPr>
            <a:endParaRPr lang="en-US" u="sng" spc="150" dirty="0">
              <a:solidFill>
                <a:srgbClr val="3A435B"/>
              </a:solidFill>
              <a:uFill>
                <a:solidFill>
                  <a:srgbClr val="3A435B"/>
                </a:solidFill>
              </a:uFill>
              <a:hlinkClick r:id="rId2"/>
            </a:endParaRPr>
          </a:p>
          <a:p>
            <a:pPr marL="12065" marR="5080" indent="0">
              <a:lnSpc>
                <a:spcPct val="120000"/>
              </a:lnSpc>
              <a:spcBef>
                <a:spcPts val="100"/>
              </a:spcBef>
              <a:buClr>
                <a:srgbClr val="FD8537"/>
              </a:buClr>
              <a:buSzPct val="68750"/>
              <a:buNone/>
              <a:tabLst>
                <a:tab pos="286385" algn="l"/>
              </a:tabLst>
            </a:pPr>
            <a:r>
              <a:rPr lang="en-US" u="sng" spc="120" dirty="0">
                <a:solidFill>
                  <a:srgbClr val="3A435B"/>
                </a:solidFill>
                <a:uFill>
                  <a:solidFill>
                    <a:srgbClr val="3A435B"/>
                  </a:solidFill>
                </a:uFill>
                <a:hlinkClick r:id="rId2"/>
              </a:rPr>
              <a:t>https://en.wikipedia.org/wiki/Data</a:t>
            </a:r>
            <a:endParaRPr u="sng" spc="120" dirty="0">
              <a:solidFill>
                <a:srgbClr val="3A435B"/>
              </a:solidFill>
              <a:uFill>
                <a:solidFill>
                  <a:srgbClr val="3A435B"/>
                </a:solidFill>
              </a:uFill>
              <a:hlinkClick r:id="rId2"/>
            </a:endParaRPr>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Tree>
    <p:extLst>
      <p:ext uri="{BB962C8B-B14F-4D97-AF65-F5344CB8AC3E}">
        <p14:creationId xmlns:p14="http://schemas.microsoft.com/office/powerpoint/2010/main" val="90289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a:t>
            </a:r>
            <a:endParaRPr cap="small" spc="85" dirty="0"/>
          </a:p>
        </p:txBody>
      </p:sp>
      <p:sp>
        <p:nvSpPr>
          <p:cNvPr id="3" name="object 3"/>
          <p:cNvSpPr txBox="1">
            <a:spLocks noGrp="1"/>
          </p:cNvSpPr>
          <p:nvPr>
            <p:ph type="body" idx="1"/>
          </p:nvPr>
        </p:nvSpPr>
        <p:spPr>
          <a:xfrm>
            <a:off x="457200" y="1524000"/>
            <a:ext cx="8382000" cy="4984570"/>
          </a:xfrm>
          <a:prstGeom prst="rect">
            <a:avLst/>
          </a:prstGeom>
        </p:spPr>
        <p:txBody>
          <a:bodyPr vert="horz" wrap="square" lIns="0" tIns="88900" rIns="0" bIns="0" rtlCol="0">
            <a:spAutoFit/>
          </a:bodyPr>
          <a:lstStyle/>
          <a:p>
            <a:pPr marL="12065" marR="5080" indent="0">
              <a:lnSpc>
                <a:spcPct val="120000"/>
              </a:lnSpc>
              <a:spcBef>
                <a:spcPts val="100"/>
              </a:spcBef>
              <a:buClr>
                <a:srgbClr val="FD8537"/>
              </a:buClr>
              <a:buSzPct val="68750"/>
              <a:buNone/>
              <a:tabLst>
                <a:tab pos="286385" algn="l"/>
              </a:tabLst>
            </a:pPr>
            <a:r>
              <a:rPr lang="en-US" spc="150" dirty="0"/>
              <a:t>Data is a collection of discrete or continuous values that convey information, describing the </a:t>
            </a:r>
            <a:r>
              <a:rPr lang="en-US" spc="150" dirty="0">
                <a:solidFill>
                  <a:srgbClr val="FF0000"/>
                </a:solidFill>
              </a:rPr>
              <a:t>quantity, quality</a:t>
            </a:r>
            <a:r>
              <a:rPr lang="en-US" spc="150" dirty="0"/>
              <a:t>, fact, statistics, other basic units of meaning, or simply sequences of symbols that may be further interpreted formally.</a:t>
            </a:r>
            <a:endParaRPr lang="en-US" u="sng" spc="150" dirty="0">
              <a:solidFill>
                <a:srgbClr val="3A435B"/>
              </a:solidFill>
              <a:uFill>
                <a:solidFill>
                  <a:srgbClr val="3A435B"/>
                </a:solidFill>
              </a:uFill>
              <a:hlinkClick r:id="rId2"/>
            </a:endParaRPr>
          </a:p>
          <a:p>
            <a:pPr marL="12065" marR="5080" indent="0">
              <a:lnSpc>
                <a:spcPct val="120000"/>
              </a:lnSpc>
              <a:spcBef>
                <a:spcPts val="100"/>
              </a:spcBef>
              <a:buClr>
                <a:srgbClr val="FD8537"/>
              </a:buClr>
              <a:buSzPct val="68750"/>
              <a:buNone/>
              <a:tabLst>
                <a:tab pos="286385" algn="l"/>
              </a:tabLst>
            </a:pPr>
            <a:endParaRPr lang="en-US" u="sng" spc="120" dirty="0">
              <a:solidFill>
                <a:srgbClr val="3A435B"/>
              </a:solidFill>
              <a:uFill>
                <a:solidFill>
                  <a:srgbClr val="3A435B"/>
                </a:solidFill>
              </a:uFill>
              <a:hlinkClick r:id="rId2"/>
            </a:endParaRPr>
          </a:p>
          <a:p>
            <a:pPr marL="12065" marR="5080" indent="0">
              <a:lnSpc>
                <a:spcPct val="120000"/>
              </a:lnSpc>
              <a:spcBef>
                <a:spcPts val="100"/>
              </a:spcBef>
              <a:buClr>
                <a:srgbClr val="FD8537"/>
              </a:buClr>
              <a:buSzPct val="68750"/>
              <a:buNone/>
              <a:tabLst>
                <a:tab pos="286385" algn="l"/>
              </a:tabLst>
            </a:pPr>
            <a:r>
              <a:rPr lang="en-US" u="sng" spc="120" dirty="0">
                <a:solidFill>
                  <a:srgbClr val="3A435B"/>
                </a:solidFill>
                <a:uFill>
                  <a:solidFill>
                    <a:srgbClr val="3A435B"/>
                  </a:solidFill>
                </a:uFill>
                <a:hlinkClick r:id="rId2"/>
              </a:rPr>
              <a:t>https://en.wikipedia.org/wiki/Data</a:t>
            </a:r>
          </a:p>
          <a:p>
            <a:pPr marL="12065" marR="5080" indent="0">
              <a:lnSpc>
                <a:spcPct val="120000"/>
              </a:lnSpc>
              <a:spcBef>
                <a:spcPts val="100"/>
              </a:spcBef>
              <a:buClr>
                <a:srgbClr val="FD8537"/>
              </a:buClr>
              <a:buSzPct val="68750"/>
              <a:buNone/>
              <a:tabLst>
                <a:tab pos="286385" algn="l"/>
              </a:tabLst>
            </a:pPr>
            <a:endParaRPr lang="en-US" u="sng" spc="120" dirty="0">
              <a:solidFill>
                <a:srgbClr val="3A435B"/>
              </a:solidFill>
              <a:uFill>
                <a:solidFill>
                  <a:srgbClr val="3A435B"/>
                </a:solidFill>
              </a:uFill>
              <a:hlinkClick r:id="rId2"/>
            </a:endParaRPr>
          </a:p>
          <a:p>
            <a:pPr marL="12065" marR="5080" indent="0">
              <a:lnSpc>
                <a:spcPct val="120000"/>
              </a:lnSpc>
              <a:spcBef>
                <a:spcPts val="100"/>
              </a:spcBef>
              <a:buClr>
                <a:srgbClr val="FD8537"/>
              </a:buClr>
              <a:buSzPct val="68750"/>
              <a:buNone/>
              <a:tabLst>
                <a:tab pos="286385" algn="l"/>
              </a:tabLst>
            </a:pPr>
            <a:r>
              <a:rPr lang="en-US" spc="150" dirty="0"/>
              <a:t>Quality</a:t>
            </a:r>
            <a:r>
              <a:rPr lang="en-US" spc="120" dirty="0">
                <a:solidFill>
                  <a:srgbClr val="3A435B"/>
                </a:solidFill>
                <a:uFill>
                  <a:solidFill>
                    <a:srgbClr val="3A435B"/>
                  </a:solidFill>
                </a:uFill>
              </a:rPr>
              <a:t>: color, shape, name</a:t>
            </a:r>
            <a:endParaRPr lang="en-US" spc="150" dirty="0"/>
          </a:p>
          <a:p>
            <a:pPr marL="12065" marR="5080" indent="0">
              <a:lnSpc>
                <a:spcPct val="120000"/>
              </a:lnSpc>
              <a:spcBef>
                <a:spcPts val="100"/>
              </a:spcBef>
              <a:buClr>
                <a:srgbClr val="FD8537"/>
              </a:buClr>
              <a:buSzPct val="68750"/>
              <a:buNone/>
              <a:tabLst>
                <a:tab pos="286385" algn="l"/>
              </a:tabLst>
            </a:pPr>
            <a:r>
              <a:rPr lang="en-US" spc="150" dirty="0"/>
              <a:t>Quantity: height, weight, temperature</a:t>
            </a:r>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5" name="Picture 4">
            <a:extLst>
              <a:ext uri="{FF2B5EF4-FFF2-40B4-BE49-F238E27FC236}">
                <a16:creationId xmlns:a16="http://schemas.microsoft.com/office/drawing/2014/main" id="{5056D7B9-89EE-E1D5-D14C-BCD77479F566}"/>
              </a:ext>
            </a:extLst>
          </p:cNvPr>
          <p:cNvPicPr>
            <a:picLocks noChangeAspect="1"/>
          </p:cNvPicPr>
          <p:nvPr/>
        </p:nvPicPr>
        <p:blipFill>
          <a:blip r:embed="rId3"/>
          <a:stretch>
            <a:fillRect/>
          </a:stretch>
        </p:blipFill>
        <p:spPr>
          <a:xfrm>
            <a:off x="6674852" y="4068824"/>
            <a:ext cx="2445957" cy="2636776"/>
          </a:xfrm>
          <a:prstGeom prst="rect">
            <a:avLst/>
          </a:prstGeom>
        </p:spPr>
      </p:pic>
    </p:spTree>
    <p:extLst>
      <p:ext uri="{BB962C8B-B14F-4D97-AF65-F5344CB8AC3E}">
        <p14:creationId xmlns:p14="http://schemas.microsoft.com/office/powerpoint/2010/main" val="3376297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a:t>
            </a:r>
            <a:endParaRPr cap="small" spc="85" dirty="0"/>
          </a:p>
        </p:txBody>
      </p:sp>
      <p:sp>
        <p:nvSpPr>
          <p:cNvPr id="3" name="object 3"/>
          <p:cNvSpPr txBox="1">
            <a:spLocks noGrp="1"/>
          </p:cNvSpPr>
          <p:nvPr>
            <p:ph type="body" idx="1"/>
          </p:nvPr>
        </p:nvSpPr>
        <p:spPr>
          <a:xfrm>
            <a:off x="457200" y="1524000"/>
            <a:ext cx="8382000" cy="4528547"/>
          </a:xfrm>
          <a:prstGeom prst="rect">
            <a:avLst/>
          </a:prstGeom>
        </p:spPr>
        <p:txBody>
          <a:bodyPr vert="horz" wrap="square" lIns="0" tIns="88900" rIns="0" bIns="0" rtlCol="0">
            <a:spAutoFit/>
          </a:bodyPr>
          <a:lstStyle/>
          <a:p>
            <a:pPr marL="12065" marR="5080" indent="0">
              <a:lnSpc>
                <a:spcPct val="120000"/>
              </a:lnSpc>
              <a:spcBef>
                <a:spcPts val="100"/>
              </a:spcBef>
              <a:buClr>
                <a:srgbClr val="FD8537"/>
              </a:buClr>
              <a:buSzPct val="68750"/>
              <a:buNone/>
              <a:tabLst>
                <a:tab pos="286385" algn="l"/>
              </a:tabLst>
            </a:pPr>
            <a:r>
              <a:rPr lang="en-US" spc="150" dirty="0"/>
              <a:t>Data is a collection of discrete or continuous values that convey information, describing the quantity, quality, fact, statistics, other basic units of meaning, or simply </a:t>
            </a:r>
            <a:r>
              <a:rPr lang="en-US" spc="150" dirty="0">
                <a:solidFill>
                  <a:srgbClr val="FF0000"/>
                </a:solidFill>
              </a:rPr>
              <a:t>sequences of symbols that may be further interpreted formally</a:t>
            </a:r>
            <a:r>
              <a:rPr lang="en-US" spc="150" dirty="0"/>
              <a:t>.</a:t>
            </a:r>
            <a:endParaRPr lang="en-US" u="sng" spc="150" dirty="0">
              <a:solidFill>
                <a:srgbClr val="3A435B"/>
              </a:solidFill>
              <a:uFill>
                <a:solidFill>
                  <a:srgbClr val="3A435B"/>
                </a:solidFill>
              </a:uFill>
              <a:hlinkClick r:id="rId2"/>
            </a:endParaRPr>
          </a:p>
          <a:p>
            <a:pPr marL="12065" marR="5080" indent="0">
              <a:lnSpc>
                <a:spcPct val="120000"/>
              </a:lnSpc>
              <a:spcBef>
                <a:spcPts val="100"/>
              </a:spcBef>
              <a:buClr>
                <a:srgbClr val="FD8537"/>
              </a:buClr>
              <a:buSzPct val="68750"/>
              <a:buNone/>
              <a:tabLst>
                <a:tab pos="286385" algn="l"/>
              </a:tabLst>
            </a:pPr>
            <a:endParaRPr lang="en-US" u="sng" spc="120" dirty="0">
              <a:solidFill>
                <a:srgbClr val="3A435B"/>
              </a:solidFill>
              <a:uFill>
                <a:solidFill>
                  <a:srgbClr val="3A435B"/>
                </a:solidFill>
              </a:uFill>
              <a:hlinkClick r:id="rId2"/>
            </a:endParaRPr>
          </a:p>
          <a:p>
            <a:pPr marL="12065" marR="5080" indent="0">
              <a:lnSpc>
                <a:spcPct val="120000"/>
              </a:lnSpc>
              <a:spcBef>
                <a:spcPts val="100"/>
              </a:spcBef>
              <a:buClr>
                <a:srgbClr val="FD8537"/>
              </a:buClr>
              <a:buSzPct val="68750"/>
              <a:buNone/>
              <a:tabLst>
                <a:tab pos="286385" algn="l"/>
              </a:tabLst>
            </a:pPr>
            <a:r>
              <a:rPr lang="en-US" u="sng" spc="120" dirty="0">
                <a:solidFill>
                  <a:srgbClr val="3A435B"/>
                </a:solidFill>
                <a:uFill>
                  <a:solidFill>
                    <a:srgbClr val="3A435B"/>
                  </a:solidFill>
                </a:uFill>
                <a:hlinkClick r:id="rId2"/>
              </a:rPr>
              <a:t>https://en.wikipedia.org/wiki/Data</a:t>
            </a:r>
          </a:p>
          <a:p>
            <a:pPr marL="12065" marR="5080" indent="0">
              <a:lnSpc>
                <a:spcPct val="120000"/>
              </a:lnSpc>
              <a:spcBef>
                <a:spcPts val="100"/>
              </a:spcBef>
              <a:buClr>
                <a:srgbClr val="FD8537"/>
              </a:buClr>
              <a:buSzPct val="68750"/>
              <a:buNone/>
              <a:tabLst>
                <a:tab pos="286385" algn="l"/>
              </a:tabLst>
            </a:pPr>
            <a:endParaRPr lang="en-US" u="sng" spc="120" dirty="0">
              <a:solidFill>
                <a:srgbClr val="3A435B"/>
              </a:solidFill>
              <a:uFill>
                <a:solidFill>
                  <a:srgbClr val="3A435B"/>
                </a:solidFill>
              </a:uFill>
              <a:hlinkClick r:id="rId2"/>
            </a:endParaRPr>
          </a:p>
          <a:p>
            <a:pPr marL="12065" marR="5080" indent="0">
              <a:lnSpc>
                <a:spcPct val="120000"/>
              </a:lnSpc>
              <a:spcBef>
                <a:spcPts val="100"/>
              </a:spcBef>
              <a:buClr>
                <a:srgbClr val="FD8537"/>
              </a:buClr>
              <a:buSzPct val="68750"/>
              <a:buNone/>
              <a:tabLst>
                <a:tab pos="286385" algn="l"/>
              </a:tabLst>
            </a:pPr>
            <a:r>
              <a:rPr lang="en-US" spc="150" dirty="0"/>
              <a:t>Example: programming language, DNA sequence</a:t>
            </a:r>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Tree>
    <p:extLst>
      <p:ext uri="{BB962C8B-B14F-4D97-AF65-F5344CB8AC3E}">
        <p14:creationId xmlns:p14="http://schemas.microsoft.com/office/powerpoint/2010/main" val="4245785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02F5-33D4-4E6F-8CF2-D83A151CF28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DCA8C65-3D1E-4424-B51D-405608704FE5}"/>
              </a:ext>
            </a:extLst>
          </p:cNvPr>
          <p:cNvSpPr>
            <a:spLocks noGrp="1"/>
          </p:cNvSpPr>
          <p:nvPr>
            <p:ph idx="1"/>
          </p:nvPr>
        </p:nvSpPr>
        <p:spPr/>
        <p:txBody>
          <a:bodyPr>
            <a:normAutofit lnSpcReduction="10000"/>
          </a:bodyPr>
          <a:lstStyle/>
          <a:p>
            <a:r>
              <a:rPr lang="en-US" dirty="0"/>
              <a:t>Instructor</a:t>
            </a:r>
          </a:p>
          <a:p>
            <a:pPr lvl="1"/>
            <a:r>
              <a:rPr lang="en-US" dirty="0"/>
              <a:t>Oleksandr Narykov (</a:t>
            </a:r>
            <a:r>
              <a:rPr lang="en-US" dirty="0">
                <a:hlinkClick r:id="rId3"/>
              </a:rPr>
              <a:t>onarykov@iit.edu</a:t>
            </a:r>
            <a:r>
              <a:rPr lang="en-US" dirty="0"/>
              <a:t>)</a:t>
            </a:r>
          </a:p>
          <a:p>
            <a:r>
              <a:rPr lang="en-US" dirty="0"/>
              <a:t>TA</a:t>
            </a:r>
          </a:p>
          <a:p>
            <a:pPr lvl="1"/>
            <a:r>
              <a:rPr lang="en-US" dirty="0" err="1">
                <a:solidFill>
                  <a:srgbClr val="000000"/>
                </a:solidFill>
                <a:effectLst/>
              </a:rPr>
              <a:t>Harishekar</a:t>
            </a:r>
            <a:r>
              <a:rPr lang="en-US" dirty="0">
                <a:solidFill>
                  <a:srgbClr val="000000"/>
                </a:solidFill>
                <a:effectLst/>
              </a:rPr>
              <a:t> Reddy Bobbili (</a:t>
            </a:r>
            <a:r>
              <a:rPr lang="en-US" dirty="0" err="1">
                <a:solidFill>
                  <a:srgbClr val="000000"/>
                </a:solidFill>
                <a:effectLst/>
              </a:rPr>
              <a:t>hbobbili@hawk.iit.edu</a:t>
            </a:r>
            <a:r>
              <a:rPr lang="en-US" dirty="0">
                <a:solidFill>
                  <a:srgbClr val="000000"/>
                </a:solidFill>
                <a:effectLst/>
              </a:rPr>
              <a:t>)</a:t>
            </a:r>
            <a:endParaRPr lang="en-US" dirty="0"/>
          </a:p>
          <a:p>
            <a:endParaRPr lang="en-US" dirty="0"/>
          </a:p>
          <a:p>
            <a:r>
              <a:rPr lang="en-US" dirty="0"/>
              <a:t>Office hours</a:t>
            </a:r>
          </a:p>
          <a:p>
            <a:pPr lvl="1"/>
            <a:r>
              <a:rPr lang="en-US" dirty="0"/>
              <a:t>Oleksandr Narykov – Thu, 11:30am-12:30pm, SB104</a:t>
            </a:r>
          </a:p>
          <a:p>
            <a:pPr lvl="1"/>
            <a:r>
              <a:rPr lang="en-US" dirty="0" err="1">
                <a:solidFill>
                  <a:srgbClr val="000000"/>
                </a:solidFill>
                <a:effectLst/>
              </a:rPr>
              <a:t>Harishekar</a:t>
            </a:r>
            <a:r>
              <a:rPr lang="en-US" dirty="0">
                <a:solidFill>
                  <a:srgbClr val="000000"/>
                </a:solidFill>
                <a:effectLst/>
              </a:rPr>
              <a:t> Reddy Bobbili – TBD</a:t>
            </a:r>
            <a:endParaRPr lang="en-US" dirty="0"/>
          </a:p>
          <a:p>
            <a:pPr marL="0" indent="0">
              <a:buNone/>
            </a:pPr>
            <a:endParaRPr lang="en-US" dirty="0"/>
          </a:p>
          <a:p>
            <a:r>
              <a:rPr lang="en-US" dirty="0"/>
              <a:t>Programming language: Python. </a:t>
            </a:r>
          </a:p>
          <a:p>
            <a:r>
              <a:rPr lang="en-US" dirty="0"/>
              <a:t>Libraries: pandas, scikit-learn</a:t>
            </a:r>
          </a:p>
        </p:txBody>
      </p:sp>
    </p:spTree>
    <p:extLst>
      <p:ext uri="{BB962C8B-B14F-4D97-AF65-F5344CB8AC3E}">
        <p14:creationId xmlns:p14="http://schemas.microsoft.com/office/powerpoint/2010/main" val="1222534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a:t>
            </a:r>
            <a:endParaRPr cap="small" spc="85"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7" name="Picture 8">
            <a:extLst>
              <a:ext uri="{FF2B5EF4-FFF2-40B4-BE49-F238E27FC236}">
                <a16:creationId xmlns:a16="http://schemas.microsoft.com/office/drawing/2014/main" id="{9BE75C9D-5FB8-0851-E4A7-8A4E70E147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2" b="16667"/>
          <a:stretch/>
        </p:blipFill>
        <p:spPr bwMode="auto">
          <a:xfrm>
            <a:off x="430696" y="1447800"/>
            <a:ext cx="5630267"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1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 Sources</a:t>
            </a:r>
            <a:endParaRPr cap="small" spc="85"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
        <p:nvSpPr>
          <p:cNvPr id="5" name="TextBox 4">
            <a:extLst>
              <a:ext uri="{FF2B5EF4-FFF2-40B4-BE49-F238E27FC236}">
                <a16:creationId xmlns:a16="http://schemas.microsoft.com/office/drawing/2014/main" id="{CD727D6E-5C45-BECA-0B4E-3E0B5EC27122}"/>
              </a:ext>
            </a:extLst>
          </p:cNvPr>
          <p:cNvSpPr txBox="1"/>
          <p:nvPr/>
        </p:nvSpPr>
        <p:spPr>
          <a:xfrm>
            <a:off x="838200" y="1928814"/>
            <a:ext cx="6781800" cy="4062651"/>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Century Schoolbook" panose="02040604050505020304" pitchFamily="18" charset="0"/>
              </a:rPr>
              <a:t>Census (descriptive) </a:t>
            </a:r>
          </a:p>
          <a:p>
            <a:pPr marL="285750" indent="-285750">
              <a:buFont typeface="Arial" panose="020B0604020202020204" pitchFamily="34" charset="0"/>
              <a:buChar char="•"/>
            </a:pPr>
            <a:r>
              <a:rPr lang="en-US" sz="2400" dirty="0">
                <a:latin typeface="Century Schoolbook" panose="02040604050505020304" pitchFamily="18" charset="0"/>
              </a:rPr>
              <a:t>Observational study (inferential) </a:t>
            </a:r>
          </a:p>
          <a:p>
            <a:pPr marL="285750" indent="-285750">
              <a:buFont typeface="Arial" panose="020B0604020202020204" pitchFamily="34" charset="0"/>
              <a:buChar char="•"/>
            </a:pPr>
            <a:r>
              <a:rPr lang="en-US" sz="2400" dirty="0">
                <a:latin typeface="Century Schoolbook" panose="02040604050505020304" pitchFamily="18" charset="0"/>
              </a:rPr>
              <a:t>Convenience sample (all types - may be biased) </a:t>
            </a:r>
          </a:p>
          <a:p>
            <a:pPr marL="285750" indent="-285750">
              <a:buFont typeface="Arial" panose="020B0604020202020204" pitchFamily="34" charset="0"/>
              <a:buChar char="•"/>
            </a:pPr>
            <a:r>
              <a:rPr lang="en-US" sz="2400" dirty="0">
                <a:latin typeface="Century Schoolbook" panose="02040604050505020304" pitchFamily="18" charset="0"/>
              </a:rPr>
              <a:t>Randomized trial (causal) </a:t>
            </a:r>
          </a:p>
          <a:p>
            <a:pPr marL="285750" indent="-285750">
              <a:buFont typeface="Arial" panose="020B0604020202020204" pitchFamily="34" charset="0"/>
              <a:buChar char="•"/>
            </a:pPr>
            <a:r>
              <a:rPr lang="en-US" sz="2400" dirty="0">
                <a:latin typeface="Century Schoolbook" panose="02040604050505020304" pitchFamily="18" charset="0"/>
              </a:rPr>
              <a:t>Prediction study (prediction) </a:t>
            </a:r>
          </a:p>
          <a:p>
            <a:pPr marL="285750" indent="-285750">
              <a:buFont typeface="Arial" panose="020B0604020202020204" pitchFamily="34" charset="0"/>
              <a:buChar char="•"/>
            </a:pPr>
            <a:r>
              <a:rPr lang="en-US" sz="2400" dirty="0">
                <a:latin typeface="Century Schoolbook" panose="02040604050505020304" pitchFamily="18" charset="0"/>
              </a:rPr>
              <a:t>Studies over time </a:t>
            </a:r>
          </a:p>
          <a:p>
            <a:pPr marL="742950" lvl="1" indent="-285750">
              <a:buFont typeface="Arial" panose="020B0604020202020204" pitchFamily="34" charset="0"/>
              <a:buChar char="•"/>
            </a:pPr>
            <a:r>
              <a:rPr lang="en-US" sz="2400" dirty="0">
                <a:latin typeface="Century Schoolbook" panose="02040604050505020304" pitchFamily="18" charset="0"/>
              </a:rPr>
              <a:t>Retrospective (inferential)</a:t>
            </a:r>
          </a:p>
          <a:p>
            <a:pPr marL="742950" lvl="1" indent="-285750">
              <a:buFont typeface="Arial" panose="020B0604020202020204" pitchFamily="34" charset="0"/>
              <a:buChar char="•"/>
            </a:pPr>
            <a:r>
              <a:rPr lang="en-US" sz="2400" dirty="0">
                <a:latin typeface="Century Schoolbook" panose="02040604050505020304" pitchFamily="18" charset="0"/>
              </a:rPr>
              <a:t>Cross-sectional (inferential)</a:t>
            </a:r>
          </a:p>
          <a:p>
            <a:pPr marL="742950" lvl="1" indent="-285750">
              <a:buFont typeface="Arial" panose="020B0604020202020204" pitchFamily="34" charset="0"/>
              <a:buChar char="•"/>
            </a:pPr>
            <a:r>
              <a:rPr lang="en-US" sz="2400" dirty="0">
                <a:latin typeface="Century Schoolbook" panose="02040604050505020304" pitchFamily="18" charset="0"/>
              </a:rPr>
              <a:t>Longitudinal (inferential, predictive)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4799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Dataset</a:t>
            </a:r>
            <a:endParaRPr cap="small" spc="85"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
        <p:nvSpPr>
          <p:cNvPr id="3" name="Rounded Rectangle 2">
            <a:extLst>
              <a:ext uri="{FF2B5EF4-FFF2-40B4-BE49-F238E27FC236}">
                <a16:creationId xmlns:a16="http://schemas.microsoft.com/office/drawing/2014/main" id="{56FAD6DD-FF85-6794-BD7D-B678A497D522}"/>
              </a:ext>
            </a:extLst>
          </p:cNvPr>
          <p:cNvSpPr/>
          <p:nvPr/>
        </p:nvSpPr>
        <p:spPr bwMode="auto">
          <a:xfrm>
            <a:off x="1943100" y="2743200"/>
            <a:ext cx="5257800" cy="2209800"/>
          </a:xfrm>
          <a:prstGeom prst="roundRect">
            <a:avLst/>
          </a:prstGeom>
          <a:solidFill>
            <a:schemeClr val="bg1">
              <a:lumMod val="95000"/>
            </a:schemeClr>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grpSp>
        <p:nvGrpSpPr>
          <p:cNvPr id="10" name="Group 9">
            <a:extLst>
              <a:ext uri="{FF2B5EF4-FFF2-40B4-BE49-F238E27FC236}">
                <a16:creationId xmlns:a16="http://schemas.microsoft.com/office/drawing/2014/main" id="{2334634F-F633-163B-7EE5-BD33B26A0831}"/>
              </a:ext>
            </a:extLst>
          </p:cNvPr>
          <p:cNvGrpSpPr/>
          <p:nvPr/>
        </p:nvGrpSpPr>
        <p:grpSpPr>
          <a:xfrm>
            <a:off x="2476500" y="3156393"/>
            <a:ext cx="381000" cy="381000"/>
            <a:chOff x="914400" y="1981201"/>
            <a:chExt cx="381000" cy="381000"/>
          </a:xfrm>
        </p:grpSpPr>
        <p:sp>
          <p:nvSpPr>
            <p:cNvPr id="6" name="Oval 5">
              <a:extLst>
                <a:ext uri="{FF2B5EF4-FFF2-40B4-BE49-F238E27FC236}">
                  <a16:creationId xmlns:a16="http://schemas.microsoft.com/office/drawing/2014/main" id="{2099012F-1737-AFDA-964F-69E05CDFF390}"/>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7" name="Oval 6">
              <a:extLst>
                <a:ext uri="{FF2B5EF4-FFF2-40B4-BE49-F238E27FC236}">
                  <a16:creationId xmlns:a16="http://schemas.microsoft.com/office/drawing/2014/main" id="{FA19E0AC-8597-992C-45C2-672C8875322E}"/>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8" name="Oval 7">
              <a:extLst>
                <a:ext uri="{FF2B5EF4-FFF2-40B4-BE49-F238E27FC236}">
                  <a16:creationId xmlns:a16="http://schemas.microsoft.com/office/drawing/2014/main" id="{A4349B50-EF78-3368-0939-722A3CFC4989}"/>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9" name="Arc 8">
              <a:extLst>
                <a:ext uri="{FF2B5EF4-FFF2-40B4-BE49-F238E27FC236}">
                  <a16:creationId xmlns:a16="http://schemas.microsoft.com/office/drawing/2014/main" id="{B553B11F-B82A-0B86-5F4C-E2CF1726F2F5}"/>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160A5F4-6E8D-7BD7-08A9-C18846A4FE95}"/>
              </a:ext>
            </a:extLst>
          </p:cNvPr>
          <p:cNvGrpSpPr/>
          <p:nvPr/>
        </p:nvGrpSpPr>
        <p:grpSpPr>
          <a:xfrm>
            <a:off x="3009900" y="4038600"/>
            <a:ext cx="381000" cy="381000"/>
            <a:chOff x="914400" y="1981201"/>
            <a:chExt cx="381000" cy="381000"/>
          </a:xfrm>
        </p:grpSpPr>
        <p:sp>
          <p:nvSpPr>
            <p:cNvPr id="12" name="Oval 11">
              <a:extLst>
                <a:ext uri="{FF2B5EF4-FFF2-40B4-BE49-F238E27FC236}">
                  <a16:creationId xmlns:a16="http://schemas.microsoft.com/office/drawing/2014/main" id="{548EBB47-5DFA-1930-8277-A69BE3D772DC}"/>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13" name="Oval 12">
              <a:extLst>
                <a:ext uri="{FF2B5EF4-FFF2-40B4-BE49-F238E27FC236}">
                  <a16:creationId xmlns:a16="http://schemas.microsoft.com/office/drawing/2014/main" id="{EF7AD3DA-D5C7-4B8E-0138-F0DAE629D2C6}"/>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14" name="Oval 13">
              <a:extLst>
                <a:ext uri="{FF2B5EF4-FFF2-40B4-BE49-F238E27FC236}">
                  <a16:creationId xmlns:a16="http://schemas.microsoft.com/office/drawing/2014/main" id="{2C0DBFDA-FAEF-88F1-63B3-223ED63571FC}"/>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15" name="Arc 14">
              <a:extLst>
                <a:ext uri="{FF2B5EF4-FFF2-40B4-BE49-F238E27FC236}">
                  <a16:creationId xmlns:a16="http://schemas.microsoft.com/office/drawing/2014/main" id="{C7F06574-C64F-9766-B609-E1092D64CD9C}"/>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A71C864-F606-B5C2-7596-DF03B346242C}"/>
              </a:ext>
            </a:extLst>
          </p:cNvPr>
          <p:cNvGrpSpPr/>
          <p:nvPr/>
        </p:nvGrpSpPr>
        <p:grpSpPr>
          <a:xfrm>
            <a:off x="3619500" y="3276600"/>
            <a:ext cx="381000" cy="381000"/>
            <a:chOff x="914400" y="1981201"/>
            <a:chExt cx="381000" cy="381000"/>
          </a:xfrm>
        </p:grpSpPr>
        <p:sp>
          <p:nvSpPr>
            <p:cNvPr id="17" name="Oval 16">
              <a:extLst>
                <a:ext uri="{FF2B5EF4-FFF2-40B4-BE49-F238E27FC236}">
                  <a16:creationId xmlns:a16="http://schemas.microsoft.com/office/drawing/2014/main" id="{66217094-0D8F-61EF-3E3B-8F4B3101F8E0}"/>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18" name="Oval 17">
              <a:extLst>
                <a:ext uri="{FF2B5EF4-FFF2-40B4-BE49-F238E27FC236}">
                  <a16:creationId xmlns:a16="http://schemas.microsoft.com/office/drawing/2014/main" id="{8C0216AE-1C8A-E643-9642-011A05E4CB2A}"/>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19" name="Oval 18">
              <a:extLst>
                <a:ext uri="{FF2B5EF4-FFF2-40B4-BE49-F238E27FC236}">
                  <a16:creationId xmlns:a16="http://schemas.microsoft.com/office/drawing/2014/main" id="{54F4D62A-DB30-34A4-5F83-1E1E3AB18962}"/>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0" name="Arc 19">
              <a:extLst>
                <a:ext uri="{FF2B5EF4-FFF2-40B4-BE49-F238E27FC236}">
                  <a16:creationId xmlns:a16="http://schemas.microsoft.com/office/drawing/2014/main" id="{EBE50EAB-AC19-3590-9F08-2774D645714A}"/>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E415444-5898-4EBE-9165-62B8C452A71E}"/>
              </a:ext>
            </a:extLst>
          </p:cNvPr>
          <p:cNvGrpSpPr/>
          <p:nvPr/>
        </p:nvGrpSpPr>
        <p:grpSpPr>
          <a:xfrm>
            <a:off x="4000500" y="4235668"/>
            <a:ext cx="381000" cy="381000"/>
            <a:chOff x="914400" y="1981201"/>
            <a:chExt cx="381000" cy="381000"/>
          </a:xfrm>
        </p:grpSpPr>
        <p:sp>
          <p:nvSpPr>
            <p:cNvPr id="22" name="Oval 21">
              <a:extLst>
                <a:ext uri="{FF2B5EF4-FFF2-40B4-BE49-F238E27FC236}">
                  <a16:creationId xmlns:a16="http://schemas.microsoft.com/office/drawing/2014/main" id="{6E54BB57-8CD2-6215-AF2E-429878665EC8}"/>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23" name="Oval 22">
              <a:extLst>
                <a:ext uri="{FF2B5EF4-FFF2-40B4-BE49-F238E27FC236}">
                  <a16:creationId xmlns:a16="http://schemas.microsoft.com/office/drawing/2014/main" id="{C7414774-DDFC-3AF7-822E-9932017E66FC}"/>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4" name="Oval 23">
              <a:extLst>
                <a:ext uri="{FF2B5EF4-FFF2-40B4-BE49-F238E27FC236}">
                  <a16:creationId xmlns:a16="http://schemas.microsoft.com/office/drawing/2014/main" id="{E6E2F443-92CF-C64F-7221-961884F8FA7E}"/>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5" name="Arc 24">
              <a:extLst>
                <a:ext uri="{FF2B5EF4-FFF2-40B4-BE49-F238E27FC236}">
                  <a16:creationId xmlns:a16="http://schemas.microsoft.com/office/drawing/2014/main" id="{7EB23CCE-CAFF-A1E8-9B6E-832E5ABFB9DF}"/>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268BE0E-57D3-C78E-7E4A-AF39A2B0061B}"/>
              </a:ext>
            </a:extLst>
          </p:cNvPr>
          <p:cNvGrpSpPr/>
          <p:nvPr/>
        </p:nvGrpSpPr>
        <p:grpSpPr>
          <a:xfrm>
            <a:off x="4381500" y="3565634"/>
            <a:ext cx="381000" cy="381000"/>
            <a:chOff x="914400" y="1981201"/>
            <a:chExt cx="381000" cy="381000"/>
          </a:xfrm>
        </p:grpSpPr>
        <p:sp>
          <p:nvSpPr>
            <p:cNvPr id="27" name="Oval 26">
              <a:extLst>
                <a:ext uri="{FF2B5EF4-FFF2-40B4-BE49-F238E27FC236}">
                  <a16:creationId xmlns:a16="http://schemas.microsoft.com/office/drawing/2014/main" id="{3A56E5B8-0336-A7AC-80F6-385ED758E547}"/>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28" name="Oval 27">
              <a:extLst>
                <a:ext uri="{FF2B5EF4-FFF2-40B4-BE49-F238E27FC236}">
                  <a16:creationId xmlns:a16="http://schemas.microsoft.com/office/drawing/2014/main" id="{EBF712EC-D350-8396-F682-7BE049479D79}"/>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9" name="Oval 28">
              <a:extLst>
                <a:ext uri="{FF2B5EF4-FFF2-40B4-BE49-F238E27FC236}">
                  <a16:creationId xmlns:a16="http://schemas.microsoft.com/office/drawing/2014/main" id="{8A6C2A9B-E86E-C4A0-7DE6-3000D2872C1A}"/>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0" name="Arc 29">
              <a:extLst>
                <a:ext uri="{FF2B5EF4-FFF2-40B4-BE49-F238E27FC236}">
                  <a16:creationId xmlns:a16="http://schemas.microsoft.com/office/drawing/2014/main" id="{509D81A5-484B-AF8C-EEAC-8C80EAF4F373}"/>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4021901-7627-2E1B-3AA6-EC213BACDB79}"/>
              </a:ext>
            </a:extLst>
          </p:cNvPr>
          <p:cNvGrpSpPr/>
          <p:nvPr/>
        </p:nvGrpSpPr>
        <p:grpSpPr>
          <a:xfrm>
            <a:off x="5486400" y="3276600"/>
            <a:ext cx="381000" cy="381000"/>
            <a:chOff x="914400" y="1981201"/>
            <a:chExt cx="381000" cy="381000"/>
          </a:xfrm>
        </p:grpSpPr>
        <p:sp>
          <p:nvSpPr>
            <p:cNvPr id="32" name="Oval 31">
              <a:extLst>
                <a:ext uri="{FF2B5EF4-FFF2-40B4-BE49-F238E27FC236}">
                  <a16:creationId xmlns:a16="http://schemas.microsoft.com/office/drawing/2014/main" id="{D8955354-ECD1-E5E9-003E-06E86FF8E7D3}"/>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33" name="Oval 32">
              <a:extLst>
                <a:ext uri="{FF2B5EF4-FFF2-40B4-BE49-F238E27FC236}">
                  <a16:creationId xmlns:a16="http://schemas.microsoft.com/office/drawing/2014/main" id="{B2B9D41E-40E6-27D6-4053-2F0F4308B714}"/>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4" name="Oval 33">
              <a:extLst>
                <a:ext uri="{FF2B5EF4-FFF2-40B4-BE49-F238E27FC236}">
                  <a16:creationId xmlns:a16="http://schemas.microsoft.com/office/drawing/2014/main" id="{033E3C9C-8BEB-8EDA-3934-77DF5927D8C3}"/>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5" name="Arc 34">
              <a:extLst>
                <a:ext uri="{FF2B5EF4-FFF2-40B4-BE49-F238E27FC236}">
                  <a16:creationId xmlns:a16="http://schemas.microsoft.com/office/drawing/2014/main" id="{4B9C5AF9-B592-844F-0E9D-4438F2C73324}"/>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B36CA54-6F41-4929-286D-F44AA009E7C7}"/>
              </a:ext>
            </a:extLst>
          </p:cNvPr>
          <p:cNvGrpSpPr/>
          <p:nvPr/>
        </p:nvGrpSpPr>
        <p:grpSpPr>
          <a:xfrm>
            <a:off x="5112387" y="4118483"/>
            <a:ext cx="381000" cy="381000"/>
            <a:chOff x="914400" y="1981201"/>
            <a:chExt cx="381000" cy="381000"/>
          </a:xfrm>
        </p:grpSpPr>
        <p:sp>
          <p:nvSpPr>
            <p:cNvPr id="37" name="Oval 36">
              <a:extLst>
                <a:ext uri="{FF2B5EF4-FFF2-40B4-BE49-F238E27FC236}">
                  <a16:creationId xmlns:a16="http://schemas.microsoft.com/office/drawing/2014/main" id="{FE4F8958-9164-B309-92AE-BFD43D04AEC8}"/>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38" name="Oval 37">
              <a:extLst>
                <a:ext uri="{FF2B5EF4-FFF2-40B4-BE49-F238E27FC236}">
                  <a16:creationId xmlns:a16="http://schemas.microsoft.com/office/drawing/2014/main" id="{BA721C1C-116A-BDED-BE91-1057D5C6CCF6}"/>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9" name="Oval 38">
              <a:extLst>
                <a:ext uri="{FF2B5EF4-FFF2-40B4-BE49-F238E27FC236}">
                  <a16:creationId xmlns:a16="http://schemas.microsoft.com/office/drawing/2014/main" id="{FA46DD7C-6462-962A-5D76-84656C733224}"/>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40" name="Arc 39">
              <a:extLst>
                <a:ext uri="{FF2B5EF4-FFF2-40B4-BE49-F238E27FC236}">
                  <a16:creationId xmlns:a16="http://schemas.microsoft.com/office/drawing/2014/main" id="{73FDAFF2-322F-0E7D-B1D5-7E599FED5EBE}"/>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C91C9DB-8575-1975-A227-1806C388EC21}"/>
              </a:ext>
            </a:extLst>
          </p:cNvPr>
          <p:cNvGrpSpPr/>
          <p:nvPr/>
        </p:nvGrpSpPr>
        <p:grpSpPr>
          <a:xfrm>
            <a:off x="6224274" y="3813683"/>
            <a:ext cx="381000" cy="381000"/>
            <a:chOff x="914400" y="1981201"/>
            <a:chExt cx="381000" cy="381000"/>
          </a:xfrm>
        </p:grpSpPr>
        <p:sp>
          <p:nvSpPr>
            <p:cNvPr id="42" name="Oval 41">
              <a:extLst>
                <a:ext uri="{FF2B5EF4-FFF2-40B4-BE49-F238E27FC236}">
                  <a16:creationId xmlns:a16="http://schemas.microsoft.com/office/drawing/2014/main" id="{24CA9E8E-1931-89CF-155E-0FE337E9D983}"/>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43" name="Oval 42">
              <a:extLst>
                <a:ext uri="{FF2B5EF4-FFF2-40B4-BE49-F238E27FC236}">
                  <a16:creationId xmlns:a16="http://schemas.microsoft.com/office/drawing/2014/main" id="{C5D7C3C3-D383-DCDC-2A4E-8602A56D6A93}"/>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44" name="Oval 43">
              <a:extLst>
                <a:ext uri="{FF2B5EF4-FFF2-40B4-BE49-F238E27FC236}">
                  <a16:creationId xmlns:a16="http://schemas.microsoft.com/office/drawing/2014/main" id="{074810AB-DE6D-6D22-B0FE-C13B90EFD7F6}"/>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45" name="Arc 44">
              <a:extLst>
                <a:ext uri="{FF2B5EF4-FFF2-40B4-BE49-F238E27FC236}">
                  <a16:creationId xmlns:a16="http://schemas.microsoft.com/office/drawing/2014/main" id="{99CAEF0F-0224-95CD-1429-FAF8F3960BB7}"/>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6" name="TextBox 45">
            <a:extLst>
              <a:ext uri="{FF2B5EF4-FFF2-40B4-BE49-F238E27FC236}">
                <a16:creationId xmlns:a16="http://schemas.microsoft.com/office/drawing/2014/main" id="{9B4D49FB-8F64-2E73-3474-354218BB00F1}"/>
              </a:ext>
            </a:extLst>
          </p:cNvPr>
          <p:cNvSpPr txBox="1"/>
          <p:nvPr/>
        </p:nvSpPr>
        <p:spPr>
          <a:xfrm>
            <a:off x="700542" y="1593319"/>
            <a:ext cx="6781800" cy="738664"/>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Century Schoolbook" panose="02040604050505020304" pitchFamily="18" charset="0"/>
              </a:rPr>
              <a:t>Dataset, Population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57098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Dataset</a:t>
            </a:r>
            <a:endParaRPr cap="small" spc="85"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
        <p:nvSpPr>
          <p:cNvPr id="3" name="Rounded Rectangle 2">
            <a:extLst>
              <a:ext uri="{FF2B5EF4-FFF2-40B4-BE49-F238E27FC236}">
                <a16:creationId xmlns:a16="http://schemas.microsoft.com/office/drawing/2014/main" id="{56FAD6DD-FF85-6794-BD7D-B678A497D522}"/>
              </a:ext>
            </a:extLst>
          </p:cNvPr>
          <p:cNvSpPr/>
          <p:nvPr/>
        </p:nvSpPr>
        <p:spPr bwMode="auto">
          <a:xfrm>
            <a:off x="1943100" y="2743200"/>
            <a:ext cx="5257800" cy="2209800"/>
          </a:xfrm>
          <a:prstGeom prst="roundRect">
            <a:avLst/>
          </a:prstGeom>
          <a:solidFill>
            <a:schemeClr val="bg1">
              <a:lumMod val="95000"/>
            </a:schemeClr>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grpSp>
        <p:nvGrpSpPr>
          <p:cNvPr id="10" name="Group 9">
            <a:extLst>
              <a:ext uri="{FF2B5EF4-FFF2-40B4-BE49-F238E27FC236}">
                <a16:creationId xmlns:a16="http://schemas.microsoft.com/office/drawing/2014/main" id="{2334634F-F633-163B-7EE5-BD33B26A0831}"/>
              </a:ext>
            </a:extLst>
          </p:cNvPr>
          <p:cNvGrpSpPr/>
          <p:nvPr/>
        </p:nvGrpSpPr>
        <p:grpSpPr>
          <a:xfrm>
            <a:off x="2476500" y="3156393"/>
            <a:ext cx="381000" cy="381000"/>
            <a:chOff x="914400" y="1981201"/>
            <a:chExt cx="381000" cy="381000"/>
          </a:xfrm>
        </p:grpSpPr>
        <p:sp>
          <p:nvSpPr>
            <p:cNvPr id="6" name="Oval 5">
              <a:extLst>
                <a:ext uri="{FF2B5EF4-FFF2-40B4-BE49-F238E27FC236}">
                  <a16:creationId xmlns:a16="http://schemas.microsoft.com/office/drawing/2014/main" id="{2099012F-1737-AFDA-964F-69E05CDFF390}"/>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7" name="Oval 6">
              <a:extLst>
                <a:ext uri="{FF2B5EF4-FFF2-40B4-BE49-F238E27FC236}">
                  <a16:creationId xmlns:a16="http://schemas.microsoft.com/office/drawing/2014/main" id="{FA19E0AC-8597-992C-45C2-672C8875322E}"/>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8" name="Oval 7">
              <a:extLst>
                <a:ext uri="{FF2B5EF4-FFF2-40B4-BE49-F238E27FC236}">
                  <a16:creationId xmlns:a16="http://schemas.microsoft.com/office/drawing/2014/main" id="{A4349B50-EF78-3368-0939-722A3CFC4989}"/>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9" name="Arc 8">
              <a:extLst>
                <a:ext uri="{FF2B5EF4-FFF2-40B4-BE49-F238E27FC236}">
                  <a16:creationId xmlns:a16="http://schemas.microsoft.com/office/drawing/2014/main" id="{B553B11F-B82A-0B86-5F4C-E2CF1726F2F5}"/>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160A5F4-6E8D-7BD7-08A9-C18846A4FE95}"/>
              </a:ext>
            </a:extLst>
          </p:cNvPr>
          <p:cNvGrpSpPr/>
          <p:nvPr/>
        </p:nvGrpSpPr>
        <p:grpSpPr>
          <a:xfrm>
            <a:off x="3009900" y="4038600"/>
            <a:ext cx="381000" cy="381000"/>
            <a:chOff x="914400" y="1981201"/>
            <a:chExt cx="381000" cy="381000"/>
          </a:xfrm>
        </p:grpSpPr>
        <p:sp>
          <p:nvSpPr>
            <p:cNvPr id="12" name="Oval 11">
              <a:extLst>
                <a:ext uri="{FF2B5EF4-FFF2-40B4-BE49-F238E27FC236}">
                  <a16:creationId xmlns:a16="http://schemas.microsoft.com/office/drawing/2014/main" id="{548EBB47-5DFA-1930-8277-A69BE3D772DC}"/>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13" name="Oval 12">
              <a:extLst>
                <a:ext uri="{FF2B5EF4-FFF2-40B4-BE49-F238E27FC236}">
                  <a16:creationId xmlns:a16="http://schemas.microsoft.com/office/drawing/2014/main" id="{EF7AD3DA-D5C7-4B8E-0138-F0DAE629D2C6}"/>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14" name="Oval 13">
              <a:extLst>
                <a:ext uri="{FF2B5EF4-FFF2-40B4-BE49-F238E27FC236}">
                  <a16:creationId xmlns:a16="http://schemas.microsoft.com/office/drawing/2014/main" id="{2C0DBFDA-FAEF-88F1-63B3-223ED63571FC}"/>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15" name="Arc 14">
              <a:extLst>
                <a:ext uri="{FF2B5EF4-FFF2-40B4-BE49-F238E27FC236}">
                  <a16:creationId xmlns:a16="http://schemas.microsoft.com/office/drawing/2014/main" id="{C7F06574-C64F-9766-B609-E1092D64CD9C}"/>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A71C864-F606-B5C2-7596-DF03B346242C}"/>
              </a:ext>
            </a:extLst>
          </p:cNvPr>
          <p:cNvGrpSpPr/>
          <p:nvPr/>
        </p:nvGrpSpPr>
        <p:grpSpPr>
          <a:xfrm>
            <a:off x="3600450" y="3306554"/>
            <a:ext cx="381000" cy="381000"/>
            <a:chOff x="914400" y="1981201"/>
            <a:chExt cx="381000" cy="381000"/>
          </a:xfrm>
        </p:grpSpPr>
        <p:sp>
          <p:nvSpPr>
            <p:cNvPr id="17" name="Oval 16">
              <a:extLst>
                <a:ext uri="{FF2B5EF4-FFF2-40B4-BE49-F238E27FC236}">
                  <a16:creationId xmlns:a16="http://schemas.microsoft.com/office/drawing/2014/main" id="{66217094-0D8F-61EF-3E3B-8F4B3101F8E0}"/>
                </a:ext>
              </a:extLst>
            </p:cNvPr>
            <p:cNvSpPr/>
            <p:nvPr/>
          </p:nvSpPr>
          <p:spPr bwMode="auto">
            <a:xfrm>
              <a:off x="914400" y="1981201"/>
              <a:ext cx="381000" cy="381000"/>
            </a:xfrm>
            <a:prstGeom prst="ellipse">
              <a:avLst/>
            </a:prstGeom>
            <a:solidFill>
              <a:srgbClr val="FFFF00"/>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18" name="Oval 17">
              <a:extLst>
                <a:ext uri="{FF2B5EF4-FFF2-40B4-BE49-F238E27FC236}">
                  <a16:creationId xmlns:a16="http://schemas.microsoft.com/office/drawing/2014/main" id="{8C0216AE-1C8A-E643-9642-011A05E4CB2A}"/>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19" name="Oval 18">
              <a:extLst>
                <a:ext uri="{FF2B5EF4-FFF2-40B4-BE49-F238E27FC236}">
                  <a16:creationId xmlns:a16="http://schemas.microsoft.com/office/drawing/2014/main" id="{54F4D62A-DB30-34A4-5F83-1E1E3AB18962}"/>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0" name="Arc 19">
              <a:extLst>
                <a:ext uri="{FF2B5EF4-FFF2-40B4-BE49-F238E27FC236}">
                  <a16:creationId xmlns:a16="http://schemas.microsoft.com/office/drawing/2014/main" id="{EBE50EAB-AC19-3590-9F08-2774D645714A}"/>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E415444-5898-4EBE-9165-62B8C452A71E}"/>
              </a:ext>
            </a:extLst>
          </p:cNvPr>
          <p:cNvGrpSpPr/>
          <p:nvPr/>
        </p:nvGrpSpPr>
        <p:grpSpPr>
          <a:xfrm>
            <a:off x="4000500" y="4235668"/>
            <a:ext cx="381000" cy="381000"/>
            <a:chOff x="914400" y="1981201"/>
            <a:chExt cx="381000" cy="381000"/>
          </a:xfrm>
        </p:grpSpPr>
        <p:sp>
          <p:nvSpPr>
            <p:cNvPr id="22" name="Oval 21">
              <a:extLst>
                <a:ext uri="{FF2B5EF4-FFF2-40B4-BE49-F238E27FC236}">
                  <a16:creationId xmlns:a16="http://schemas.microsoft.com/office/drawing/2014/main" id="{6E54BB57-8CD2-6215-AF2E-429878665EC8}"/>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23" name="Oval 22">
              <a:extLst>
                <a:ext uri="{FF2B5EF4-FFF2-40B4-BE49-F238E27FC236}">
                  <a16:creationId xmlns:a16="http://schemas.microsoft.com/office/drawing/2014/main" id="{C7414774-DDFC-3AF7-822E-9932017E66FC}"/>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4" name="Oval 23">
              <a:extLst>
                <a:ext uri="{FF2B5EF4-FFF2-40B4-BE49-F238E27FC236}">
                  <a16:creationId xmlns:a16="http://schemas.microsoft.com/office/drawing/2014/main" id="{E6E2F443-92CF-C64F-7221-961884F8FA7E}"/>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5" name="Arc 24">
              <a:extLst>
                <a:ext uri="{FF2B5EF4-FFF2-40B4-BE49-F238E27FC236}">
                  <a16:creationId xmlns:a16="http://schemas.microsoft.com/office/drawing/2014/main" id="{7EB23CCE-CAFF-A1E8-9B6E-832E5ABFB9DF}"/>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268BE0E-57D3-C78E-7E4A-AF39A2B0061B}"/>
              </a:ext>
            </a:extLst>
          </p:cNvPr>
          <p:cNvGrpSpPr/>
          <p:nvPr/>
        </p:nvGrpSpPr>
        <p:grpSpPr>
          <a:xfrm>
            <a:off x="4381500" y="3565634"/>
            <a:ext cx="381000" cy="381000"/>
            <a:chOff x="914400" y="1981201"/>
            <a:chExt cx="381000" cy="381000"/>
          </a:xfrm>
        </p:grpSpPr>
        <p:sp>
          <p:nvSpPr>
            <p:cNvPr id="27" name="Oval 26">
              <a:extLst>
                <a:ext uri="{FF2B5EF4-FFF2-40B4-BE49-F238E27FC236}">
                  <a16:creationId xmlns:a16="http://schemas.microsoft.com/office/drawing/2014/main" id="{3A56E5B8-0336-A7AC-80F6-385ED758E547}"/>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28" name="Oval 27">
              <a:extLst>
                <a:ext uri="{FF2B5EF4-FFF2-40B4-BE49-F238E27FC236}">
                  <a16:creationId xmlns:a16="http://schemas.microsoft.com/office/drawing/2014/main" id="{EBF712EC-D350-8396-F682-7BE049479D79}"/>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9" name="Oval 28">
              <a:extLst>
                <a:ext uri="{FF2B5EF4-FFF2-40B4-BE49-F238E27FC236}">
                  <a16:creationId xmlns:a16="http://schemas.microsoft.com/office/drawing/2014/main" id="{8A6C2A9B-E86E-C4A0-7DE6-3000D2872C1A}"/>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0" name="Arc 29">
              <a:extLst>
                <a:ext uri="{FF2B5EF4-FFF2-40B4-BE49-F238E27FC236}">
                  <a16:creationId xmlns:a16="http://schemas.microsoft.com/office/drawing/2014/main" id="{509D81A5-484B-AF8C-EEAC-8C80EAF4F373}"/>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4021901-7627-2E1B-3AA6-EC213BACDB79}"/>
              </a:ext>
            </a:extLst>
          </p:cNvPr>
          <p:cNvGrpSpPr/>
          <p:nvPr/>
        </p:nvGrpSpPr>
        <p:grpSpPr>
          <a:xfrm>
            <a:off x="5486400" y="3276600"/>
            <a:ext cx="381000" cy="381000"/>
            <a:chOff x="914400" y="1981201"/>
            <a:chExt cx="381000" cy="381000"/>
          </a:xfrm>
        </p:grpSpPr>
        <p:sp>
          <p:nvSpPr>
            <p:cNvPr id="32" name="Oval 31">
              <a:extLst>
                <a:ext uri="{FF2B5EF4-FFF2-40B4-BE49-F238E27FC236}">
                  <a16:creationId xmlns:a16="http://schemas.microsoft.com/office/drawing/2014/main" id="{D8955354-ECD1-E5E9-003E-06E86FF8E7D3}"/>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33" name="Oval 32">
              <a:extLst>
                <a:ext uri="{FF2B5EF4-FFF2-40B4-BE49-F238E27FC236}">
                  <a16:creationId xmlns:a16="http://schemas.microsoft.com/office/drawing/2014/main" id="{B2B9D41E-40E6-27D6-4053-2F0F4308B714}"/>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4" name="Oval 33">
              <a:extLst>
                <a:ext uri="{FF2B5EF4-FFF2-40B4-BE49-F238E27FC236}">
                  <a16:creationId xmlns:a16="http://schemas.microsoft.com/office/drawing/2014/main" id="{033E3C9C-8BEB-8EDA-3934-77DF5927D8C3}"/>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5" name="Arc 34">
              <a:extLst>
                <a:ext uri="{FF2B5EF4-FFF2-40B4-BE49-F238E27FC236}">
                  <a16:creationId xmlns:a16="http://schemas.microsoft.com/office/drawing/2014/main" id="{4B9C5AF9-B592-844F-0E9D-4438F2C73324}"/>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B36CA54-6F41-4929-286D-F44AA009E7C7}"/>
              </a:ext>
            </a:extLst>
          </p:cNvPr>
          <p:cNvGrpSpPr/>
          <p:nvPr/>
        </p:nvGrpSpPr>
        <p:grpSpPr>
          <a:xfrm>
            <a:off x="5112387" y="4118483"/>
            <a:ext cx="381000" cy="381000"/>
            <a:chOff x="914400" y="1981201"/>
            <a:chExt cx="381000" cy="381000"/>
          </a:xfrm>
        </p:grpSpPr>
        <p:sp>
          <p:nvSpPr>
            <p:cNvPr id="37" name="Oval 36">
              <a:extLst>
                <a:ext uri="{FF2B5EF4-FFF2-40B4-BE49-F238E27FC236}">
                  <a16:creationId xmlns:a16="http://schemas.microsoft.com/office/drawing/2014/main" id="{FE4F8958-9164-B309-92AE-BFD43D04AEC8}"/>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38" name="Oval 37">
              <a:extLst>
                <a:ext uri="{FF2B5EF4-FFF2-40B4-BE49-F238E27FC236}">
                  <a16:creationId xmlns:a16="http://schemas.microsoft.com/office/drawing/2014/main" id="{BA721C1C-116A-BDED-BE91-1057D5C6CCF6}"/>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9" name="Oval 38">
              <a:extLst>
                <a:ext uri="{FF2B5EF4-FFF2-40B4-BE49-F238E27FC236}">
                  <a16:creationId xmlns:a16="http://schemas.microsoft.com/office/drawing/2014/main" id="{FA46DD7C-6462-962A-5D76-84656C733224}"/>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40" name="Arc 39">
              <a:extLst>
                <a:ext uri="{FF2B5EF4-FFF2-40B4-BE49-F238E27FC236}">
                  <a16:creationId xmlns:a16="http://schemas.microsoft.com/office/drawing/2014/main" id="{73FDAFF2-322F-0E7D-B1D5-7E599FED5EBE}"/>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C91C9DB-8575-1975-A227-1806C388EC21}"/>
              </a:ext>
            </a:extLst>
          </p:cNvPr>
          <p:cNvGrpSpPr/>
          <p:nvPr/>
        </p:nvGrpSpPr>
        <p:grpSpPr>
          <a:xfrm>
            <a:off x="6224274" y="3813683"/>
            <a:ext cx="381000" cy="381000"/>
            <a:chOff x="914400" y="1981201"/>
            <a:chExt cx="381000" cy="381000"/>
          </a:xfrm>
        </p:grpSpPr>
        <p:sp>
          <p:nvSpPr>
            <p:cNvPr id="42" name="Oval 41">
              <a:extLst>
                <a:ext uri="{FF2B5EF4-FFF2-40B4-BE49-F238E27FC236}">
                  <a16:creationId xmlns:a16="http://schemas.microsoft.com/office/drawing/2014/main" id="{24CA9E8E-1931-89CF-155E-0FE337E9D983}"/>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43" name="Oval 42">
              <a:extLst>
                <a:ext uri="{FF2B5EF4-FFF2-40B4-BE49-F238E27FC236}">
                  <a16:creationId xmlns:a16="http://schemas.microsoft.com/office/drawing/2014/main" id="{C5D7C3C3-D383-DCDC-2A4E-8602A56D6A93}"/>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44" name="Oval 43">
              <a:extLst>
                <a:ext uri="{FF2B5EF4-FFF2-40B4-BE49-F238E27FC236}">
                  <a16:creationId xmlns:a16="http://schemas.microsoft.com/office/drawing/2014/main" id="{074810AB-DE6D-6D22-B0FE-C13B90EFD7F6}"/>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45" name="Arc 44">
              <a:extLst>
                <a:ext uri="{FF2B5EF4-FFF2-40B4-BE49-F238E27FC236}">
                  <a16:creationId xmlns:a16="http://schemas.microsoft.com/office/drawing/2014/main" id="{99CAEF0F-0224-95CD-1429-FAF8F3960BB7}"/>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 name="TextBox 4">
            <a:extLst>
              <a:ext uri="{FF2B5EF4-FFF2-40B4-BE49-F238E27FC236}">
                <a16:creationId xmlns:a16="http://schemas.microsoft.com/office/drawing/2014/main" id="{D2D228D4-E109-1928-34EF-2BCC6F3DE982}"/>
              </a:ext>
            </a:extLst>
          </p:cNvPr>
          <p:cNvSpPr txBox="1"/>
          <p:nvPr/>
        </p:nvSpPr>
        <p:spPr>
          <a:xfrm>
            <a:off x="700542" y="1593319"/>
            <a:ext cx="6781800" cy="738664"/>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Century Schoolbook" panose="02040604050505020304" pitchFamily="18" charset="0"/>
              </a:rPr>
              <a:t>Measurement, Observation, Data Point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38849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Dataset</a:t>
            </a:r>
            <a:endParaRPr cap="small" spc="85"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
        <p:nvSpPr>
          <p:cNvPr id="3" name="Rounded Rectangle 2">
            <a:extLst>
              <a:ext uri="{FF2B5EF4-FFF2-40B4-BE49-F238E27FC236}">
                <a16:creationId xmlns:a16="http://schemas.microsoft.com/office/drawing/2014/main" id="{56FAD6DD-FF85-6794-BD7D-B678A497D522}"/>
              </a:ext>
            </a:extLst>
          </p:cNvPr>
          <p:cNvSpPr/>
          <p:nvPr/>
        </p:nvSpPr>
        <p:spPr bwMode="auto">
          <a:xfrm>
            <a:off x="1943100" y="2743200"/>
            <a:ext cx="5257800" cy="2209800"/>
          </a:xfrm>
          <a:prstGeom prst="roundRect">
            <a:avLst/>
          </a:prstGeom>
          <a:solidFill>
            <a:schemeClr val="bg1">
              <a:lumMod val="95000"/>
            </a:schemeClr>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grpSp>
        <p:nvGrpSpPr>
          <p:cNvPr id="10" name="Group 9">
            <a:extLst>
              <a:ext uri="{FF2B5EF4-FFF2-40B4-BE49-F238E27FC236}">
                <a16:creationId xmlns:a16="http://schemas.microsoft.com/office/drawing/2014/main" id="{2334634F-F633-163B-7EE5-BD33B26A0831}"/>
              </a:ext>
            </a:extLst>
          </p:cNvPr>
          <p:cNvGrpSpPr/>
          <p:nvPr/>
        </p:nvGrpSpPr>
        <p:grpSpPr>
          <a:xfrm>
            <a:off x="2476500" y="3156393"/>
            <a:ext cx="381000" cy="381000"/>
            <a:chOff x="914400" y="1981201"/>
            <a:chExt cx="381000" cy="381000"/>
          </a:xfrm>
        </p:grpSpPr>
        <p:sp>
          <p:nvSpPr>
            <p:cNvPr id="6" name="Oval 5">
              <a:extLst>
                <a:ext uri="{FF2B5EF4-FFF2-40B4-BE49-F238E27FC236}">
                  <a16:creationId xmlns:a16="http://schemas.microsoft.com/office/drawing/2014/main" id="{2099012F-1737-AFDA-964F-69E05CDFF390}"/>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7" name="Oval 6">
              <a:extLst>
                <a:ext uri="{FF2B5EF4-FFF2-40B4-BE49-F238E27FC236}">
                  <a16:creationId xmlns:a16="http://schemas.microsoft.com/office/drawing/2014/main" id="{FA19E0AC-8597-992C-45C2-672C8875322E}"/>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8" name="Oval 7">
              <a:extLst>
                <a:ext uri="{FF2B5EF4-FFF2-40B4-BE49-F238E27FC236}">
                  <a16:creationId xmlns:a16="http://schemas.microsoft.com/office/drawing/2014/main" id="{A4349B50-EF78-3368-0939-722A3CFC4989}"/>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9" name="Arc 8">
              <a:extLst>
                <a:ext uri="{FF2B5EF4-FFF2-40B4-BE49-F238E27FC236}">
                  <a16:creationId xmlns:a16="http://schemas.microsoft.com/office/drawing/2014/main" id="{B553B11F-B82A-0B86-5F4C-E2CF1726F2F5}"/>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160A5F4-6E8D-7BD7-08A9-C18846A4FE95}"/>
              </a:ext>
            </a:extLst>
          </p:cNvPr>
          <p:cNvGrpSpPr/>
          <p:nvPr/>
        </p:nvGrpSpPr>
        <p:grpSpPr>
          <a:xfrm>
            <a:off x="3009900" y="4038600"/>
            <a:ext cx="381000" cy="381000"/>
            <a:chOff x="914400" y="1981201"/>
            <a:chExt cx="381000" cy="381000"/>
          </a:xfrm>
        </p:grpSpPr>
        <p:sp>
          <p:nvSpPr>
            <p:cNvPr id="12" name="Oval 11">
              <a:extLst>
                <a:ext uri="{FF2B5EF4-FFF2-40B4-BE49-F238E27FC236}">
                  <a16:creationId xmlns:a16="http://schemas.microsoft.com/office/drawing/2014/main" id="{548EBB47-5DFA-1930-8277-A69BE3D772DC}"/>
                </a:ext>
              </a:extLst>
            </p:cNvPr>
            <p:cNvSpPr/>
            <p:nvPr/>
          </p:nvSpPr>
          <p:spPr bwMode="auto">
            <a:xfrm>
              <a:off x="914400" y="1981201"/>
              <a:ext cx="381000" cy="381000"/>
            </a:xfrm>
            <a:prstGeom prst="ellipse">
              <a:avLst/>
            </a:prstGeom>
            <a:solidFill>
              <a:srgbClr val="FFFF00"/>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13" name="Oval 12">
              <a:extLst>
                <a:ext uri="{FF2B5EF4-FFF2-40B4-BE49-F238E27FC236}">
                  <a16:creationId xmlns:a16="http://schemas.microsoft.com/office/drawing/2014/main" id="{EF7AD3DA-D5C7-4B8E-0138-F0DAE629D2C6}"/>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14" name="Oval 13">
              <a:extLst>
                <a:ext uri="{FF2B5EF4-FFF2-40B4-BE49-F238E27FC236}">
                  <a16:creationId xmlns:a16="http://schemas.microsoft.com/office/drawing/2014/main" id="{2C0DBFDA-FAEF-88F1-63B3-223ED63571FC}"/>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15" name="Arc 14">
              <a:extLst>
                <a:ext uri="{FF2B5EF4-FFF2-40B4-BE49-F238E27FC236}">
                  <a16:creationId xmlns:a16="http://schemas.microsoft.com/office/drawing/2014/main" id="{C7F06574-C64F-9766-B609-E1092D64CD9C}"/>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A71C864-F606-B5C2-7596-DF03B346242C}"/>
              </a:ext>
            </a:extLst>
          </p:cNvPr>
          <p:cNvGrpSpPr/>
          <p:nvPr/>
        </p:nvGrpSpPr>
        <p:grpSpPr>
          <a:xfrm>
            <a:off x="3600450" y="3306554"/>
            <a:ext cx="381000" cy="381000"/>
            <a:chOff x="914400" y="1981201"/>
            <a:chExt cx="381000" cy="381000"/>
          </a:xfrm>
        </p:grpSpPr>
        <p:sp>
          <p:nvSpPr>
            <p:cNvPr id="17" name="Oval 16">
              <a:extLst>
                <a:ext uri="{FF2B5EF4-FFF2-40B4-BE49-F238E27FC236}">
                  <a16:creationId xmlns:a16="http://schemas.microsoft.com/office/drawing/2014/main" id="{66217094-0D8F-61EF-3E3B-8F4B3101F8E0}"/>
                </a:ext>
              </a:extLst>
            </p:cNvPr>
            <p:cNvSpPr/>
            <p:nvPr/>
          </p:nvSpPr>
          <p:spPr bwMode="auto">
            <a:xfrm>
              <a:off x="914400" y="1981201"/>
              <a:ext cx="381000" cy="381000"/>
            </a:xfrm>
            <a:prstGeom prst="ellipse">
              <a:avLst/>
            </a:prstGeom>
            <a:solidFill>
              <a:srgbClr val="FFFF00"/>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18" name="Oval 17">
              <a:extLst>
                <a:ext uri="{FF2B5EF4-FFF2-40B4-BE49-F238E27FC236}">
                  <a16:creationId xmlns:a16="http://schemas.microsoft.com/office/drawing/2014/main" id="{8C0216AE-1C8A-E643-9642-011A05E4CB2A}"/>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19" name="Oval 18">
              <a:extLst>
                <a:ext uri="{FF2B5EF4-FFF2-40B4-BE49-F238E27FC236}">
                  <a16:creationId xmlns:a16="http://schemas.microsoft.com/office/drawing/2014/main" id="{54F4D62A-DB30-34A4-5F83-1E1E3AB18962}"/>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0" name="Arc 19">
              <a:extLst>
                <a:ext uri="{FF2B5EF4-FFF2-40B4-BE49-F238E27FC236}">
                  <a16:creationId xmlns:a16="http://schemas.microsoft.com/office/drawing/2014/main" id="{EBE50EAB-AC19-3590-9F08-2774D645714A}"/>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E415444-5898-4EBE-9165-62B8C452A71E}"/>
              </a:ext>
            </a:extLst>
          </p:cNvPr>
          <p:cNvGrpSpPr/>
          <p:nvPr/>
        </p:nvGrpSpPr>
        <p:grpSpPr>
          <a:xfrm>
            <a:off x="4000500" y="4235668"/>
            <a:ext cx="381000" cy="381000"/>
            <a:chOff x="914400" y="1981201"/>
            <a:chExt cx="381000" cy="381000"/>
          </a:xfrm>
        </p:grpSpPr>
        <p:sp>
          <p:nvSpPr>
            <p:cNvPr id="22" name="Oval 21">
              <a:extLst>
                <a:ext uri="{FF2B5EF4-FFF2-40B4-BE49-F238E27FC236}">
                  <a16:creationId xmlns:a16="http://schemas.microsoft.com/office/drawing/2014/main" id="{6E54BB57-8CD2-6215-AF2E-429878665EC8}"/>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23" name="Oval 22">
              <a:extLst>
                <a:ext uri="{FF2B5EF4-FFF2-40B4-BE49-F238E27FC236}">
                  <a16:creationId xmlns:a16="http://schemas.microsoft.com/office/drawing/2014/main" id="{C7414774-DDFC-3AF7-822E-9932017E66FC}"/>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4" name="Oval 23">
              <a:extLst>
                <a:ext uri="{FF2B5EF4-FFF2-40B4-BE49-F238E27FC236}">
                  <a16:creationId xmlns:a16="http://schemas.microsoft.com/office/drawing/2014/main" id="{E6E2F443-92CF-C64F-7221-961884F8FA7E}"/>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5" name="Arc 24">
              <a:extLst>
                <a:ext uri="{FF2B5EF4-FFF2-40B4-BE49-F238E27FC236}">
                  <a16:creationId xmlns:a16="http://schemas.microsoft.com/office/drawing/2014/main" id="{7EB23CCE-CAFF-A1E8-9B6E-832E5ABFB9DF}"/>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268BE0E-57D3-C78E-7E4A-AF39A2B0061B}"/>
              </a:ext>
            </a:extLst>
          </p:cNvPr>
          <p:cNvGrpSpPr/>
          <p:nvPr/>
        </p:nvGrpSpPr>
        <p:grpSpPr>
          <a:xfrm>
            <a:off x="4381500" y="3565634"/>
            <a:ext cx="381000" cy="381000"/>
            <a:chOff x="914400" y="1981201"/>
            <a:chExt cx="381000" cy="381000"/>
          </a:xfrm>
        </p:grpSpPr>
        <p:sp>
          <p:nvSpPr>
            <p:cNvPr id="27" name="Oval 26">
              <a:extLst>
                <a:ext uri="{FF2B5EF4-FFF2-40B4-BE49-F238E27FC236}">
                  <a16:creationId xmlns:a16="http://schemas.microsoft.com/office/drawing/2014/main" id="{3A56E5B8-0336-A7AC-80F6-385ED758E547}"/>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28" name="Oval 27">
              <a:extLst>
                <a:ext uri="{FF2B5EF4-FFF2-40B4-BE49-F238E27FC236}">
                  <a16:creationId xmlns:a16="http://schemas.microsoft.com/office/drawing/2014/main" id="{EBF712EC-D350-8396-F682-7BE049479D79}"/>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29" name="Oval 28">
              <a:extLst>
                <a:ext uri="{FF2B5EF4-FFF2-40B4-BE49-F238E27FC236}">
                  <a16:creationId xmlns:a16="http://schemas.microsoft.com/office/drawing/2014/main" id="{8A6C2A9B-E86E-C4A0-7DE6-3000D2872C1A}"/>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0" name="Arc 29">
              <a:extLst>
                <a:ext uri="{FF2B5EF4-FFF2-40B4-BE49-F238E27FC236}">
                  <a16:creationId xmlns:a16="http://schemas.microsoft.com/office/drawing/2014/main" id="{509D81A5-484B-AF8C-EEAC-8C80EAF4F373}"/>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4021901-7627-2E1B-3AA6-EC213BACDB79}"/>
              </a:ext>
            </a:extLst>
          </p:cNvPr>
          <p:cNvGrpSpPr/>
          <p:nvPr/>
        </p:nvGrpSpPr>
        <p:grpSpPr>
          <a:xfrm>
            <a:off x="5486400" y="3276600"/>
            <a:ext cx="381000" cy="381000"/>
            <a:chOff x="914400" y="1981201"/>
            <a:chExt cx="381000" cy="381000"/>
          </a:xfrm>
        </p:grpSpPr>
        <p:sp>
          <p:nvSpPr>
            <p:cNvPr id="32" name="Oval 31">
              <a:extLst>
                <a:ext uri="{FF2B5EF4-FFF2-40B4-BE49-F238E27FC236}">
                  <a16:creationId xmlns:a16="http://schemas.microsoft.com/office/drawing/2014/main" id="{D8955354-ECD1-E5E9-003E-06E86FF8E7D3}"/>
                </a:ext>
              </a:extLst>
            </p:cNvPr>
            <p:cNvSpPr/>
            <p:nvPr/>
          </p:nvSpPr>
          <p:spPr bwMode="auto">
            <a:xfrm>
              <a:off x="914400" y="1981201"/>
              <a:ext cx="381000" cy="3810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33" name="Oval 32">
              <a:extLst>
                <a:ext uri="{FF2B5EF4-FFF2-40B4-BE49-F238E27FC236}">
                  <a16:creationId xmlns:a16="http://schemas.microsoft.com/office/drawing/2014/main" id="{B2B9D41E-40E6-27D6-4053-2F0F4308B714}"/>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4" name="Oval 33">
              <a:extLst>
                <a:ext uri="{FF2B5EF4-FFF2-40B4-BE49-F238E27FC236}">
                  <a16:creationId xmlns:a16="http://schemas.microsoft.com/office/drawing/2014/main" id="{033E3C9C-8BEB-8EDA-3934-77DF5927D8C3}"/>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5" name="Arc 34">
              <a:extLst>
                <a:ext uri="{FF2B5EF4-FFF2-40B4-BE49-F238E27FC236}">
                  <a16:creationId xmlns:a16="http://schemas.microsoft.com/office/drawing/2014/main" id="{4B9C5AF9-B592-844F-0E9D-4438F2C73324}"/>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B36CA54-6F41-4929-286D-F44AA009E7C7}"/>
              </a:ext>
            </a:extLst>
          </p:cNvPr>
          <p:cNvGrpSpPr/>
          <p:nvPr/>
        </p:nvGrpSpPr>
        <p:grpSpPr>
          <a:xfrm>
            <a:off x="5112387" y="4118483"/>
            <a:ext cx="381000" cy="381000"/>
            <a:chOff x="914400" y="1981201"/>
            <a:chExt cx="381000" cy="381000"/>
          </a:xfrm>
        </p:grpSpPr>
        <p:sp>
          <p:nvSpPr>
            <p:cNvPr id="37" name="Oval 36">
              <a:extLst>
                <a:ext uri="{FF2B5EF4-FFF2-40B4-BE49-F238E27FC236}">
                  <a16:creationId xmlns:a16="http://schemas.microsoft.com/office/drawing/2014/main" id="{FE4F8958-9164-B309-92AE-BFD43D04AEC8}"/>
                </a:ext>
              </a:extLst>
            </p:cNvPr>
            <p:cNvSpPr/>
            <p:nvPr/>
          </p:nvSpPr>
          <p:spPr bwMode="auto">
            <a:xfrm>
              <a:off x="914400" y="1981201"/>
              <a:ext cx="381000" cy="381000"/>
            </a:xfrm>
            <a:prstGeom prst="ellipse">
              <a:avLst/>
            </a:prstGeom>
            <a:solidFill>
              <a:srgbClr val="FFFF00"/>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38" name="Oval 37">
              <a:extLst>
                <a:ext uri="{FF2B5EF4-FFF2-40B4-BE49-F238E27FC236}">
                  <a16:creationId xmlns:a16="http://schemas.microsoft.com/office/drawing/2014/main" id="{BA721C1C-116A-BDED-BE91-1057D5C6CCF6}"/>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39" name="Oval 38">
              <a:extLst>
                <a:ext uri="{FF2B5EF4-FFF2-40B4-BE49-F238E27FC236}">
                  <a16:creationId xmlns:a16="http://schemas.microsoft.com/office/drawing/2014/main" id="{FA46DD7C-6462-962A-5D76-84656C733224}"/>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40" name="Arc 39">
              <a:extLst>
                <a:ext uri="{FF2B5EF4-FFF2-40B4-BE49-F238E27FC236}">
                  <a16:creationId xmlns:a16="http://schemas.microsoft.com/office/drawing/2014/main" id="{73FDAFF2-322F-0E7D-B1D5-7E599FED5EBE}"/>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C91C9DB-8575-1975-A227-1806C388EC21}"/>
              </a:ext>
            </a:extLst>
          </p:cNvPr>
          <p:cNvGrpSpPr/>
          <p:nvPr/>
        </p:nvGrpSpPr>
        <p:grpSpPr>
          <a:xfrm>
            <a:off x="6224274" y="3813683"/>
            <a:ext cx="381000" cy="381000"/>
            <a:chOff x="914400" y="1981201"/>
            <a:chExt cx="381000" cy="381000"/>
          </a:xfrm>
        </p:grpSpPr>
        <p:sp>
          <p:nvSpPr>
            <p:cNvPr id="42" name="Oval 41">
              <a:extLst>
                <a:ext uri="{FF2B5EF4-FFF2-40B4-BE49-F238E27FC236}">
                  <a16:creationId xmlns:a16="http://schemas.microsoft.com/office/drawing/2014/main" id="{24CA9E8E-1931-89CF-155E-0FE337E9D983}"/>
                </a:ext>
              </a:extLst>
            </p:cNvPr>
            <p:cNvSpPr/>
            <p:nvPr/>
          </p:nvSpPr>
          <p:spPr bwMode="auto">
            <a:xfrm>
              <a:off x="914400" y="1981201"/>
              <a:ext cx="381000" cy="381000"/>
            </a:xfrm>
            <a:prstGeom prst="ellipse">
              <a:avLst/>
            </a:prstGeom>
            <a:solidFill>
              <a:srgbClr val="FFFF00"/>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43" name="Oval 42">
              <a:extLst>
                <a:ext uri="{FF2B5EF4-FFF2-40B4-BE49-F238E27FC236}">
                  <a16:creationId xmlns:a16="http://schemas.microsoft.com/office/drawing/2014/main" id="{C5D7C3C3-D383-DCDC-2A4E-8602A56D6A93}"/>
                </a:ext>
              </a:extLst>
            </p:cNvPr>
            <p:cNvSpPr/>
            <p:nvPr/>
          </p:nvSpPr>
          <p:spPr bwMode="auto">
            <a:xfrm>
              <a:off x="1005342" y="2098676"/>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44" name="Oval 43">
              <a:extLst>
                <a:ext uri="{FF2B5EF4-FFF2-40B4-BE49-F238E27FC236}">
                  <a16:creationId xmlns:a16="http://schemas.microsoft.com/office/drawing/2014/main" id="{074810AB-DE6D-6D22-B0FE-C13B90EFD7F6}"/>
                </a:ext>
              </a:extLst>
            </p:cNvPr>
            <p:cNvSpPr/>
            <p:nvPr/>
          </p:nvSpPr>
          <p:spPr bwMode="auto">
            <a:xfrm>
              <a:off x="1143001" y="2095501"/>
              <a:ext cx="76200" cy="76200"/>
            </a:xfrm>
            <a:prstGeom prst="ellipse">
              <a:avLst/>
            </a:prstGeom>
            <a:solidFill>
              <a:schemeClr val="tx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45" name="Arc 44">
              <a:extLst>
                <a:ext uri="{FF2B5EF4-FFF2-40B4-BE49-F238E27FC236}">
                  <a16:creationId xmlns:a16="http://schemas.microsoft.com/office/drawing/2014/main" id="{99CAEF0F-0224-95CD-1429-FAF8F3960BB7}"/>
                </a:ext>
              </a:extLst>
            </p:cNvPr>
            <p:cNvSpPr/>
            <p:nvPr/>
          </p:nvSpPr>
          <p:spPr>
            <a:xfrm rot="7796723">
              <a:off x="990600" y="2057401"/>
              <a:ext cx="228600" cy="228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 name="TextBox 4">
            <a:extLst>
              <a:ext uri="{FF2B5EF4-FFF2-40B4-BE49-F238E27FC236}">
                <a16:creationId xmlns:a16="http://schemas.microsoft.com/office/drawing/2014/main" id="{D2D228D4-E109-1928-34EF-2BCC6F3DE982}"/>
              </a:ext>
            </a:extLst>
          </p:cNvPr>
          <p:cNvSpPr txBox="1"/>
          <p:nvPr/>
        </p:nvSpPr>
        <p:spPr>
          <a:xfrm>
            <a:off x="700542" y="1593319"/>
            <a:ext cx="6781800" cy="738664"/>
          </a:xfrm>
          <a:prstGeom prst="rect">
            <a:avLst/>
          </a:prstGeom>
          <a:noFill/>
        </p:spPr>
        <p:txBody>
          <a:bodyPr wrap="square">
            <a:spAutoFit/>
          </a:bodyPr>
          <a:lstStyle/>
          <a:p>
            <a:pPr marL="285750" indent="-285750">
              <a:buFont typeface="Arial" panose="020B0604020202020204" pitchFamily="34" charset="0"/>
              <a:buChar char="•"/>
            </a:pPr>
            <a:r>
              <a:rPr lang="en-US" sz="2400">
                <a:latin typeface="Century Schoolbook" panose="02040604050505020304" pitchFamily="18" charset="0"/>
              </a:rPr>
              <a:t>Sample, Subset</a:t>
            </a:r>
            <a:endParaRPr lang="en-US" sz="2400" dirty="0">
              <a:latin typeface="Century Schoolbook" panose="020406040505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8602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Datasets</a:t>
            </a:r>
            <a:endParaRPr cap="small" spc="85" dirty="0"/>
          </a:p>
        </p:txBody>
      </p:sp>
      <p:pic>
        <p:nvPicPr>
          <p:cNvPr id="46" name="Picture 45">
            <a:extLst>
              <a:ext uri="{FF2B5EF4-FFF2-40B4-BE49-F238E27FC236}">
                <a16:creationId xmlns:a16="http://schemas.microsoft.com/office/drawing/2014/main" id="{7E57C72E-CC5A-847D-CE8F-3243D7A589C2}"/>
              </a:ext>
            </a:extLst>
          </p:cNvPr>
          <p:cNvPicPr>
            <a:picLocks noChangeAspect="1"/>
          </p:cNvPicPr>
          <p:nvPr/>
        </p:nvPicPr>
        <p:blipFill>
          <a:blip r:embed="rId2"/>
          <a:stretch>
            <a:fillRect/>
          </a:stretch>
        </p:blipFill>
        <p:spPr>
          <a:xfrm>
            <a:off x="247623" y="1815519"/>
            <a:ext cx="8755789" cy="4051881"/>
          </a:xfrm>
          <a:prstGeom prst="rect">
            <a:avLst/>
          </a:prstGeom>
        </p:spPr>
      </p:pic>
    </p:spTree>
    <p:extLst>
      <p:ext uri="{BB962C8B-B14F-4D97-AF65-F5344CB8AC3E}">
        <p14:creationId xmlns:p14="http://schemas.microsoft.com/office/powerpoint/2010/main" val="421352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Datasets</a:t>
            </a:r>
            <a:endParaRPr cap="small" spc="85" dirty="0"/>
          </a:p>
        </p:txBody>
      </p:sp>
      <p:pic>
        <p:nvPicPr>
          <p:cNvPr id="3" name="Picture 2">
            <a:extLst>
              <a:ext uri="{FF2B5EF4-FFF2-40B4-BE49-F238E27FC236}">
                <a16:creationId xmlns:a16="http://schemas.microsoft.com/office/drawing/2014/main" id="{AE35E9E2-A4BD-0672-144C-C9AB33BFFF51}"/>
              </a:ext>
            </a:extLst>
          </p:cNvPr>
          <p:cNvPicPr>
            <a:picLocks noChangeAspect="1"/>
          </p:cNvPicPr>
          <p:nvPr/>
        </p:nvPicPr>
        <p:blipFill>
          <a:blip r:embed="rId2"/>
          <a:stretch>
            <a:fillRect/>
          </a:stretch>
        </p:blipFill>
        <p:spPr>
          <a:xfrm>
            <a:off x="550373" y="1620326"/>
            <a:ext cx="8136427" cy="4768850"/>
          </a:xfrm>
          <a:prstGeom prst="rect">
            <a:avLst/>
          </a:prstGeom>
        </p:spPr>
      </p:pic>
      <p:pic>
        <p:nvPicPr>
          <p:cNvPr id="4" name="Picture 3">
            <a:extLst>
              <a:ext uri="{FF2B5EF4-FFF2-40B4-BE49-F238E27FC236}">
                <a16:creationId xmlns:a16="http://schemas.microsoft.com/office/drawing/2014/main" id="{9DFF6A35-7C60-3779-5E63-2DBA8BA5CDDD}"/>
              </a:ext>
            </a:extLst>
          </p:cNvPr>
          <p:cNvPicPr>
            <a:picLocks noChangeAspect="1"/>
          </p:cNvPicPr>
          <p:nvPr/>
        </p:nvPicPr>
        <p:blipFill>
          <a:blip r:embed="rId3"/>
          <a:stretch>
            <a:fillRect/>
          </a:stretch>
        </p:blipFill>
        <p:spPr>
          <a:xfrm>
            <a:off x="6046588" y="4427632"/>
            <a:ext cx="2547039" cy="1822450"/>
          </a:xfrm>
          <a:prstGeom prst="rect">
            <a:avLst/>
          </a:prstGeom>
        </p:spPr>
      </p:pic>
    </p:spTree>
    <p:extLst>
      <p:ext uri="{BB962C8B-B14F-4D97-AF65-F5344CB8AC3E}">
        <p14:creationId xmlns:p14="http://schemas.microsoft.com/office/powerpoint/2010/main" val="250372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Datasets</a:t>
            </a:r>
            <a:endParaRPr cap="small" spc="85" dirty="0"/>
          </a:p>
        </p:txBody>
      </p:sp>
      <p:pic>
        <p:nvPicPr>
          <p:cNvPr id="5" name="Picture 4">
            <a:extLst>
              <a:ext uri="{FF2B5EF4-FFF2-40B4-BE49-F238E27FC236}">
                <a16:creationId xmlns:a16="http://schemas.microsoft.com/office/drawing/2014/main" id="{86571078-BFEE-9C68-0904-FFF35DFE2A87}"/>
              </a:ext>
            </a:extLst>
          </p:cNvPr>
          <p:cNvPicPr>
            <a:picLocks noChangeAspect="1"/>
          </p:cNvPicPr>
          <p:nvPr/>
        </p:nvPicPr>
        <p:blipFill>
          <a:blip r:embed="rId2"/>
          <a:stretch>
            <a:fillRect/>
          </a:stretch>
        </p:blipFill>
        <p:spPr>
          <a:xfrm>
            <a:off x="1371600" y="2667000"/>
            <a:ext cx="6826997" cy="2368550"/>
          </a:xfrm>
          <a:prstGeom prst="rect">
            <a:avLst/>
          </a:prstGeom>
        </p:spPr>
      </p:pic>
    </p:spTree>
    <p:extLst>
      <p:ext uri="{BB962C8B-B14F-4D97-AF65-F5344CB8AC3E}">
        <p14:creationId xmlns:p14="http://schemas.microsoft.com/office/powerpoint/2010/main" val="3278978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Describing Data</a:t>
            </a:r>
            <a:endParaRPr cap="small" spc="85" dirty="0"/>
          </a:p>
        </p:txBody>
      </p:sp>
      <p:sp>
        <p:nvSpPr>
          <p:cNvPr id="3" name="object 3"/>
          <p:cNvSpPr txBox="1">
            <a:spLocks noGrp="1"/>
          </p:cNvSpPr>
          <p:nvPr>
            <p:ph type="body" idx="1"/>
          </p:nvPr>
        </p:nvSpPr>
        <p:spPr>
          <a:xfrm>
            <a:off x="457200" y="1524000"/>
            <a:ext cx="8382000" cy="3198953"/>
          </a:xfrm>
          <a:prstGeom prst="rect">
            <a:avLst/>
          </a:prstGeom>
        </p:spPr>
        <p:txBody>
          <a:bodyPr vert="horz" wrap="square" lIns="0" tIns="88900" rIns="0" bIns="0" rtlCol="0">
            <a:spAutoFit/>
          </a:bodyPr>
          <a:lstStyle/>
          <a:p>
            <a:pPr marL="354965" marR="5080" indent="-342900">
              <a:lnSpc>
                <a:spcPct val="120000"/>
              </a:lnSpc>
              <a:spcBef>
                <a:spcPts val="100"/>
              </a:spcBef>
              <a:buClr>
                <a:srgbClr val="FD8537"/>
              </a:buClr>
              <a:buSzPct val="68750"/>
              <a:tabLst>
                <a:tab pos="286385" algn="l"/>
              </a:tabLst>
            </a:pPr>
            <a:r>
              <a:rPr lang="en-US" spc="150" dirty="0"/>
              <a:t>Data is a </a:t>
            </a:r>
            <a:r>
              <a:rPr lang="en-US" spc="150" dirty="0">
                <a:solidFill>
                  <a:srgbClr val="FF0000"/>
                </a:solidFill>
              </a:rPr>
              <a:t>collection,</a:t>
            </a:r>
            <a:r>
              <a:rPr lang="en-US" spc="150" dirty="0"/>
              <a:t> and humans cannot efficiently reason over large number of items</a:t>
            </a:r>
          </a:p>
          <a:p>
            <a:pPr marL="354965" marR="5080" indent="-342900">
              <a:lnSpc>
                <a:spcPct val="120000"/>
              </a:lnSpc>
              <a:spcBef>
                <a:spcPts val="100"/>
              </a:spcBef>
              <a:buClr>
                <a:srgbClr val="FD8537"/>
              </a:buClr>
              <a:buSzPct val="68750"/>
              <a:tabLst>
                <a:tab pos="286385" algn="l"/>
              </a:tabLst>
            </a:pPr>
            <a:endParaRPr lang="en-US" spc="150" dirty="0"/>
          </a:p>
          <a:p>
            <a:pPr marL="354965" marR="5080" indent="-342900">
              <a:lnSpc>
                <a:spcPct val="120000"/>
              </a:lnSpc>
              <a:spcBef>
                <a:spcPts val="100"/>
              </a:spcBef>
              <a:buClr>
                <a:srgbClr val="FD8537"/>
              </a:buClr>
              <a:buSzPct val="68750"/>
              <a:tabLst>
                <a:tab pos="286385" algn="l"/>
              </a:tabLst>
            </a:pPr>
            <a:r>
              <a:rPr lang="en-US" spc="150" dirty="0"/>
              <a:t>So, we have to summarize its properties</a:t>
            </a:r>
          </a:p>
          <a:p>
            <a:pPr marL="354965" marR="5080" indent="-342900">
              <a:lnSpc>
                <a:spcPct val="120000"/>
              </a:lnSpc>
              <a:spcBef>
                <a:spcPts val="100"/>
              </a:spcBef>
              <a:buClr>
                <a:srgbClr val="FD8537"/>
              </a:buClr>
              <a:buSzPct val="68750"/>
              <a:tabLst>
                <a:tab pos="286385" algn="l"/>
              </a:tabLst>
            </a:pPr>
            <a:endParaRPr lang="en-US" spc="150" dirty="0"/>
          </a:p>
          <a:p>
            <a:pPr marL="354965" marR="5080" indent="-342900">
              <a:lnSpc>
                <a:spcPct val="120000"/>
              </a:lnSpc>
              <a:spcBef>
                <a:spcPts val="100"/>
              </a:spcBef>
              <a:buClr>
                <a:srgbClr val="FD8537"/>
              </a:buClr>
              <a:buSzPct val="68750"/>
              <a:tabLst>
                <a:tab pos="286385" algn="l"/>
              </a:tabLst>
            </a:pPr>
            <a:r>
              <a:rPr lang="en-US" spc="150" dirty="0"/>
              <a:t>Summary statistic is a single number that represents one aspect of data</a:t>
            </a:r>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Tree>
    <p:extLst>
      <p:ext uri="{BB962C8B-B14F-4D97-AF65-F5344CB8AC3E}">
        <p14:creationId xmlns:p14="http://schemas.microsoft.com/office/powerpoint/2010/main" val="456558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Counting</a:t>
            </a:r>
            <a:endParaRPr cap="small" spc="85" dirty="0"/>
          </a:p>
        </p:txBody>
      </p:sp>
      <p:sp>
        <p:nvSpPr>
          <p:cNvPr id="3" name="object 3"/>
          <p:cNvSpPr txBox="1">
            <a:spLocks noGrp="1"/>
          </p:cNvSpPr>
          <p:nvPr>
            <p:ph type="body" idx="1"/>
          </p:nvPr>
        </p:nvSpPr>
        <p:spPr>
          <a:xfrm>
            <a:off x="457200" y="1524000"/>
            <a:ext cx="8382000" cy="944489"/>
          </a:xfrm>
          <a:prstGeom prst="rect">
            <a:avLst/>
          </a:prstGeom>
        </p:spPr>
        <p:txBody>
          <a:bodyPr vert="horz" wrap="square" lIns="0" tIns="88900" rIns="0" bIns="0" rtlCol="0">
            <a:spAutoFit/>
          </a:bodyPr>
          <a:lstStyle/>
          <a:p>
            <a:pPr marL="354965" marR="5080" indent="-342900">
              <a:lnSpc>
                <a:spcPct val="120000"/>
              </a:lnSpc>
              <a:spcBef>
                <a:spcPts val="100"/>
              </a:spcBef>
              <a:buClr>
                <a:srgbClr val="FD8537"/>
              </a:buClr>
              <a:buSzPct val="68750"/>
              <a:tabLst>
                <a:tab pos="286385" algn="l"/>
              </a:tabLst>
            </a:pPr>
            <a:r>
              <a:rPr lang="en-US" spc="150" dirty="0"/>
              <a:t>Count number of occurrences of the specific value</a:t>
            </a:r>
          </a:p>
          <a:p>
            <a:pPr marL="354965" marR="5080" indent="-342900">
              <a:lnSpc>
                <a:spcPct val="120000"/>
              </a:lnSpc>
              <a:spcBef>
                <a:spcPts val="100"/>
              </a:spcBef>
              <a:buClr>
                <a:srgbClr val="FD8537"/>
              </a:buClr>
              <a:buSzPct val="68750"/>
              <a:tabLst>
                <a:tab pos="286385" algn="l"/>
              </a:tabLst>
            </a:pPr>
            <a:endParaRPr lang="en-US" spc="150"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1026" name="Picture 2" descr="How to create a bar graph in Excel 2010 by counts? - Stack Overflow">
            <a:extLst>
              <a:ext uri="{FF2B5EF4-FFF2-40B4-BE49-F238E27FC236}">
                <a16:creationId xmlns:a16="http://schemas.microsoft.com/office/drawing/2014/main" id="{7AD9F74B-60FD-0046-1947-DA86BE3D1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69785"/>
            <a:ext cx="5575300" cy="423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184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165" dirty="0"/>
              <a:t>Course</a:t>
            </a:r>
            <a:r>
              <a:rPr cap="small" spc="245" dirty="0"/>
              <a:t> </a:t>
            </a:r>
            <a:r>
              <a:rPr cap="small" spc="140" dirty="0"/>
              <a:t>Description</a:t>
            </a:r>
          </a:p>
        </p:txBody>
      </p:sp>
      <p:sp>
        <p:nvSpPr>
          <p:cNvPr id="4" name="object 4"/>
          <p:cNvSpPr txBox="1"/>
          <p:nvPr/>
        </p:nvSpPr>
        <p:spPr>
          <a:xfrm>
            <a:off x="8371078" y="5871768"/>
            <a:ext cx="128270" cy="239395"/>
          </a:xfrm>
          <a:prstGeom prst="rect">
            <a:avLst/>
          </a:prstGeom>
        </p:spPr>
        <p:txBody>
          <a:bodyPr vert="horz" wrap="square" lIns="0" tIns="12700" rIns="0" bIns="0" rtlCol="0">
            <a:spAutoFit/>
          </a:bodyPr>
          <a:lstStyle/>
          <a:p>
            <a:pPr marL="12700">
              <a:lnSpc>
                <a:spcPct val="100000"/>
              </a:lnSpc>
              <a:spcBef>
                <a:spcPts val="100"/>
              </a:spcBef>
            </a:pPr>
            <a:r>
              <a:rPr sz="1400" b="1" spc="105" dirty="0">
                <a:solidFill>
                  <a:srgbClr val="FFFFFF"/>
                </a:solidFill>
                <a:latin typeface="Times New Roman"/>
                <a:cs typeface="Times New Roman"/>
              </a:rPr>
              <a:t>4</a:t>
            </a:r>
            <a:endParaRPr sz="1400">
              <a:latin typeface="Times New Roman"/>
              <a:cs typeface="Times New Roman"/>
            </a:endParaRPr>
          </a:p>
        </p:txBody>
      </p:sp>
      <p:sp>
        <p:nvSpPr>
          <p:cNvPr id="6" name="Content Placeholder 2">
            <a:extLst>
              <a:ext uri="{FF2B5EF4-FFF2-40B4-BE49-F238E27FC236}">
                <a16:creationId xmlns:a16="http://schemas.microsoft.com/office/drawing/2014/main" id="{06C42651-FFDA-AC71-65C1-97584BFADE82}"/>
              </a:ext>
            </a:extLst>
          </p:cNvPr>
          <p:cNvSpPr>
            <a:spLocks noGrp="1"/>
          </p:cNvSpPr>
          <p:nvPr>
            <p:ph idx="1"/>
          </p:nvPr>
        </p:nvSpPr>
        <p:spPr>
          <a:xfrm>
            <a:off x="535940" y="1591994"/>
            <a:ext cx="8229600" cy="4648200"/>
          </a:xfrm>
        </p:spPr>
        <p:txBody>
          <a:bodyPr>
            <a:normAutofit/>
          </a:bodyPr>
          <a:lstStyle/>
          <a:p>
            <a:pPr marL="12700" marR="202565">
              <a:lnSpc>
                <a:spcPct val="143900"/>
              </a:lnSpc>
              <a:spcBef>
                <a:spcPts val="100"/>
              </a:spcBef>
            </a:pPr>
            <a:r>
              <a:rPr lang="en-US" sz="1800" spc="140" dirty="0">
                <a:cs typeface="Times New Roman"/>
              </a:rPr>
              <a:t>Surveys industrial and scientific applications of data analytics with case studies </a:t>
            </a:r>
          </a:p>
          <a:p>
            <a:pPr marL="12700" marR="202565">
              <a:lnSpc>
                <a:spcPct val="143900"/>
              </a:lnSpc>
              <a:spcBef>
                <a:spcPts val="100"/>
              </a:spcBef>
            </a:pPr>
            <a:r>
              <a:rPr lang="en-US" sz="1800" spc="140" dirty="0">
                <a:cs typeface="Times New Roman"/>
              </a:rPr>
              <a:t>Explore ethical issues via case studies </a:t>
            </a:r>
          </a:p>
          <a:p>
            <a:pPr marL="12700" marR="202565">
              <a:lnSpc>
                <a:spcPct val="143900"/>
              </a:lnSpc>
              <a:spcBef>
                <a:spcPts val="100"/>
              </a:spcBef>
            </a:pPr>
            <a:r>
              <a:rPr lang="en-US" sz="1800" spc="75" dirty="0">
                <a:cs typeface="Times New Roman"/>
              </a:rPr>
              <a:t>Learn how to prepare data sets for analysis by cleaning and reformatting </a:t>
            </a:r>
          </a:p>
          <a:p>
            <a:pPr marL="12700" marR="202565">
              <a:lnSpc>
                <a:spcPct val="143900"/>
              </a:lnSpc>
              <a:spcBef>
                <a:spcPts val="100"/>
              </a:spcBef>
            </a:pPr>
            <a:r>
              <a:rPr lang="en-US" sz="1800" spc="75" dirty="0">
                <a:cs typeface="Times New Roman"/>
              </a:rPr>
              <a:t>GitHub: </a:t>
            </a:r>
            <a:r>
              <a:rPr lang="en-US" sz="1800" spc="75" dirty="0">
                <a:cs typeface="Times New Roman"/>
                <a:hlinkClick r:id="rId3"/>
              </a:rPr>
              <a:t>https://github.com/AlexandrNP/CSP571-2024</a:t>
            </a:r>
            <a:r>
              <a:rPr lang="en-US" sz="1800" spc="75" dirty="0">
                <a:cs typeface="Times New Roman"/>
              </a:rPr>
              <a:t> </a:t>
            </a:r>
          </a:p>
          <a:p>
            <a:pPr marL="12700" marR="202565">
              <a:lnSpc>
                <a:spcPct val="143900"/>
              </a:lnSpc>
              <a:spcBef>
                <a:spcPts val="100"/>
              </a:spcBef>
            </a:pPr>
            <a:endParaRPr lang="en-US" sz="1800" spc="75" dirty="0">
              <a:cs typeface="Times New Roman"/>
            </a:endParaRPr>
          </a:p>
          <a:p>
            <a:pPr marL="0" marR="202565" indent="0">
              <a:lnSpc>
                <a:spcPct val="143900"/>
              </a:lnSpc>
              <a:spcBef>
                <a:spcPts val="100"/>
              </a:spcBef>
              <a:buNone/>
            </a:pPr>
            <a:endParaRPr lang="en-US" sz="1800" spc="75" dirty="0">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Mean</a:t>
            </a:r>
            <a:endParaRPr cap="small" spc="85" dirty="0"/>
          </a:p>
        </p:txBody>
      </p:sp>
      <p:sp>
        <p:nvSpPr>
          <p:cNvPr id="3" name="object 3"/>
          <p:cNvSpPr txBox="1">
            <a:spLocks noGrp="1"/>
          </p:cNvSpPr>
          <p:nvPr>
            <p:ph type="body" idx="1"/>
          </p:nvPr>
        </p:nvSpPr>
        <p:spPr>
          <a:xfrm>
            <a:off x="457200" y="1524000"/>
            <a:ext cx="8382000" cy="944489"/>
          </a:xfrm>
          <a:prstGeom prst="rect">
            <a:avLst/>
          </a:prstGeom>
        </p:spPr>
        <p:txBody>
          <a:bodyPr vert="horz" wrap="square" lIns="0" tIns="88900" rIns="0" bIns="0" rtlCol="0">
            <a:spAutoFit/>
          </a:bodyPr>
          <a:lstStyle/>
          <a:p>
            <a:pPr marL="354965" marR="5080" indent="-342900">
              <a:lnSpc>
                <a:spcPct val="120000"/>
              </a:lnSpc>
              <a:spcBef>
                <a:spcPts val="100"/>
              </a:spcBef>
              <a:buClr>
                <a:srgbClr val="FD8537"/>
              </a:buClr>
              <a:buSzPct val="68750"/>
              <a:tabLst>
                <a:tab pos="286385" algn="l"/>
              </a:tabLst>
            </a:pPr>
            <a:r>
              <a:rPr lang="en-US" spc="150" dirty="0"/>
              <a:t>Count number of occurrences of the specific value</a:t>
            </a:r>
          </a:p>
          <a:p>
            <a:pPr marL="354965" marR="5080" indent="-342900">
              <a:lnSpc>
                <a:spcPct val="120000"/>
              </a:lnSpc>
              <a:spcBef>
                <a:spcPts val="100"/>
              </a:spcBef>
              <a:buClr>
                <a:srgbClr val="FD8537"/>
              </a:buClr>
              <a:buSzPct val="68750"/>
              <a:tabLst>
                <a:tab pos="286385" algn="l"/>
              </a:tabLst>
            </a:pPr>
            <a:endParaRPr lang="en-US" spc="150"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5" name="Picture 4">
            <a:extLst>
              <a:ext uri="{FF2B5EF4-FFF2-40B4-BE49-F238E27FC236}">
                <a16:creationId xmlns:a16="http://schemas.microsoft.com/office/drawing/2014/main" id="{F32DBA9D-3327-A703-0CC0-E8F721F92457}"/>
              </a:ext>
            </a:extLst>
          </p:cNvPr>
          <p:cNvPicPr>
            <a:picLocks noChangeAspect="1"/>
          </p:cNvPicPr>
          <p:nvPr/>
        </p:nvPicPr>
        <p:blipFill>
          <a:blip r:embed="rId3"/>
          <a:stretch>
            <a:fillRect/>
          </a:stretch>
        </p:blipFill>
        <p:spPr>
          <a:xfrm>
            <a:off x="762000" y="2716530"/>
            <a:ext cx="7772400" cy="2091115"/>
          </a:xfrm>
          <a:prstGeom prst="rect">
            <a:avLst/>
          </a:prstGeom>
        </p:spPr>
      </p:pic>
      <p:pic>
        <p:nvPicPr>
          <p:cNvPr id="6" name="Picture 2" descr="undefined">
            <a:extLst>
              <a:ext uri="{FF2B5EF4-FFF2-40B4-BE49-F238E27FC236}">
                <a16:creationId xmlns:a16="http://schemas.microsoft.com/office/drawing/2014/main" id="{758E5989-920E-3F03-2933-5A0F8BCE90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5077"/>
          <a:stretch/>
        </p:blipFill>
        <p:spPr bwMode="auto">
          <a:xfrm>
            <a:off x="3886200" y="5160795"/>
            <a:ext cx="2374205" cy="1421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21B74B-DF3B-FF9D-30B7-BB706A1C54E6}"/>
              </a:ext>
            </a:extLst>
          </p:cNvPr>
          <p:cNvSpPr txBox="1"/>
          <p:nvPr/>
        </p:nvSpPr>
        <p:spPr>
          <a:xfrm>
            <a:off x="5791200" y="6359204"/>
            <a:ext cx="3200400" cy="276999"/>
          </a:xfrm>
          <a:prstGeom prst="rect">
            <a:avLst/>
          </a:prstGeom>
          <a:noFill/>
        </p:spPr>
        <p:txBody>
          <a:bodyPr wrap="square">
            <a:spAutoFit/>
          </a:bodyPr>
          <a:lstStyle/>
          <a:p>
            <a:r>
              <a:rPr lang="en-US" sz="1200" dirty="0"/>
              <a:t>https://</a:t>
            </a:r>
            <a:r>
              <a:rPr lang="en-US" sz="1200" dirty="0" err="1"/>
              <a:t>en.wikipedia.org</a:t>
            </a:r>
            <a:r>
              <a:rPr lang="en-US" sz="1200" dirty="0"/>
              <a:t>/</a:t>
            </a:r>
          </a:p>
        </p:txBody>
      </p:sp>
    </p:spTree>
    <p:extLst>
      <p:ext uri="{BB962C8B-B14F-4D97-AF65-F5344CB8AC3E}">
        <p14:creationId xmlns:p14="http://schemas.microsoft.com/office/powerpoint/2010/main" val="1474168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Mean</a:t>
            </a:r>
            <a:endParaRPr cap="small" spc="85"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5" name="Picture 4">
            <a:extLst>
              <a:ext uri="{FF2B5EF4-FFF2-40B4-BE49-F238E27FC236}">
                <a16:creationId xmlns:a16="http://schemas.microsoft.com/office/drawing/2014/main" id="{F32DBA9D-3327-A703-0CC0-E8F721F92457}"/>
              </a:ext>
            </a:extLst>
          </p:cNvPr>
          <p:cNvPicPr>
            <a:picLocks noChangeAspect="1"/>
          </p:cNvPicPr>
          <p:nvPr/>
        </p:nvPicPr>
        <p:blipFill>
          <a:blip r:embed="rId3"/>
          <a:stretch>
            <a:fillRect/>
          </a:stretch>
        </p:blipFill>
        <p:spPr>
          <a:xfrm>
            <a:off x="776731" y="1871271"/>
            <a:ext cx="7772400" cy="2091115"/>
          </a:xfrm>
          <a:prstGeom prst="rect">
            <a:avLst/>
          </a:prstGeom>
        </p:spPr>
      </p:pic>
      <p:pic>
        <p:nvPicPr>
          <p:cNvPr id="6" name="Picture 2" descr="undefined">
            <a:extLst>
              <a:ext uri="{FF2B5EF4-FFF2-40B4-BE49-F238E27FC236}">
                <a16:creationId xmlns:a16="http://schemas.microsoft.com/office/drawing/2014/main" id="{758E5989-920E-3F03-2933-5A0F8BCE90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5077"/>
          <a:stretch/>
        </p:blipFill>
        <p:spPr bwMode="auto">
          <a:xfrm>
            <a:off x="3886200" y="4449822"/>
            <a:ext cx="2374205" cy="1421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21B74B-DF3B-FF9D-30B7-BB706A1C54E6}"/>
              </a:ext>
            </a:extLst>
          </p:cNvPr>
          <p:cNvSpPr txBox="1"/>
          <p:nvPr/>
        </p:nvSpPr>
        <p:spPr>
          <a:xfrm>
            <a:off x="5791200" y="6359204"/>
            <a:ext cx="3200400" cy="276999"/>
          </a:xfrm>
          <a:prstGeom prst="rect">
            <a:avLst/>
          </a:prstGeom>
          <a:noFill/>
        </p:spPr>
        <p:txBody>
          <a:bodyPr wrap="square">
            <a:spAutoFit/>
          </a:bodyPr>
          <a:lstStyle/>
          <a:p>
            <a:r>
              <a:rPr lang="en-US" sz="1200" dirty="0"/>
              <a:t>https://</a:t>
            </a:r>
            <a:r>
              <a:rPr lang="en-US" sz="1200" dirty="0" err="1"/>
              <a:t>en.wikipedia.org</a:t>
            </a:r>
            <a:r>
              <a:rPr lang="en-US" sz="1200" dirty="0"/>
              <a:t>/</a:t>
            </a:r>
          </a:p>
        </p:txBody>
      </p:sp>
    </p:spTree>
    <p:extLst>
      <p:ext uri="{BB962C8B-B14F-4D97-AF65-F5344CB8AC3E}">
        <p14:creationId xmlns:p14="http://schemas.microsoft.com/office/powerpoint/2010/main" val="2078128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Mean</a:t>
            </a:r>
            <a:endParaRPr cap="small" spc="85" dirty="0"/>
          </a:p>
        </p:txBody>
      </p:sp>
      <p:sp>
        <p:nvSpPr>
          <p:cNvPr id="3" name="object 3"/>
          <p:cNvSpPr txBox="1">
            <a:spLocks noGrp="1"/>
          </p:cNvSpPr>
          <p:nvPr>
            <p:ph type="body" idx="1"/>
          </p:nvPr>
        </p:nvSpPr>
        <p:spPr>
          <a:xfrm>
            <a:off x="457200" y="1524000"/>
            <a:ext cx="8382000" cy="1387688"/>
          </a:xfrm>
          <a:prstGeom prst="rect">
            <a:avLst/>
          </a:prstGeom>
        </p:spPr>
        <p:txBody>
          <a:bodyPr vert="horz" wrap="square" lIns="0" tIns="88900" rIns="0" bIns="0" rtlCol="0">
            <a:spAutoFit/>
          </a:bodyPr>
          <a:lstStyle/>
          <a:p>
            <a:pPr marL="354965" marR="5080" indent="-342900">
              <a:lnSpc>
                <a:spcPct val="120000"/>
              </a:lnSpc>
              <a:spcBef>
                <a:spcPts val="100"/>
              </a:spcBef>
              <a:buClr>
                <a:srgbClr val="FD8537"/>
              </a:buClr>
              <a:buSzPct val="68750"/>
              <a:tabLst>
                <a:tab pos="286385" algn="l"/>
              </a:tabLst>
            </a:pPr>
            <a:r>
              <a:rPr lang="en-US" spc="150" dirty="0"/>
              <a:t>The arithmetic mean of five values: 4, 36, 45, 50, 75 is:</a:t>
            </a:r>
          </a:p>
          <a:p>
            <a:pPr marL="354965" marR="5080" indent="-342900">
              <a:lnSpc>
                <a:spcPct val="120000"/>
              </a:lnSpc>
              <a:spcBef>
                <a:spcPts val="100"/>
              </a:spcBef>
              <a:buClr>
                <a:srgbClr val="FD8537"/>
              </a:buClr>
              <a:buSzPct val="68750"/>
              <a:tabLst>
                <a:tab pos="286385" algn="l"/>
              </a:tabLst>
            </a:pPr>
            <a:endParaRPr lang="en-US" spc="150"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6" name="Picture 2" descr="undefined">
            <a:extLst>
              <a:ext uri="{FF2B5EF4-FFF2-40B4-BE49-F238E27FC236}">
                <a16:creationId xmlns:a16="http://schemas.microsoft.com/office/drawing/2014/main" id="{758E5989-920E-3F03-2933-5A0F8BCE9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077"/>
          <a:stretch/>
        </p:blipFill>
        <p:spPr bwMode="auto">
          <a:xfrm>
            <a:off x="3886200" y="5160795"/>
            <a:ext cx="2374205" cy="1421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21B74B-DF3B-FF9D-30B7-BB706A1C54E6}"/>
              </a:ext>
            </a:extLst>
          </p:cNvPr>
          <p:cNvSpPr txBox="1"/>
          <p:nvPr/>
        </p:nvSpPr>
        <p:spPr>
          <a:xfrm>
            <a:off x="5791200" y="6359204"/>
            <a:ext cx="3200400" cy="276999"/>
          </a:xfrm>
          <a:prstGeom prst="rect">
            <a:avLst/>
          </a:prstGeom>
          <a:noFill/>
        </p:spPr>
        <p:txBody>
          <a:bodyPr wrap="square">
            <a:spAutoFit/>
          </a:bodyPr>
          <a:lstStyle/>
          <a:p>
            <a:r>
              <a:rPr lang="en-US" sz="1200" dirty="0"/>
              <a:t>https://</a:t>
            </a:r>
            <a:r>
              <a:rPr lang="en-US" sz="1200" dirty="0" err="1"/>
              <a:t>en.wikipedia.org</a:t>
            </a:r>
            <a:r>
              <a:rPr lang="en-US" sz="1200" dirty="0"/>
              <a:t>/</a:t>
            </a:r>
          </a:p>
        </p:txBody>
      </p:sp>
      <p:pic>
        <p:nvPicPr>
          <p:cNvPr id="9" name="Picture 8">
            <a:extLst>
              <a:ext uri="{FF2B5EF4-FFF2-40B4-BE49-F238E27FC236}">
                <a16:creationId xmlns:a16="http://schemas.microsoft.com/office/drawing/2014/main" id="{79A38F60-B184-A54D-61C3-5DA05DE0E60A}"/>
              </a:ext>
            </a:extLst>
          </p:cNvPr>
          <p:cNvPicPr>
            <a:picLocks noChangeAspect="1"/>
          </p:cNvPicPr>
          <p:nvPr/>
        </p:nvPicPr>
        <p:blipFill>
          <a:blip r:embed="rId4"/>
          <a:stretch>
            <a:fillRect/>
          </a:stretch>
        </p:blipFill>
        <p:spPr>
          <a:xfrm>
            <a:off x="1898650" y="3292686"/>
            <a:ext cx="5346700" cy="965200"/>
          </a:xfrm>
          <a:prstGeom prst="rect">
            <a:avLst/>
          </a:prstGeom>
        </p:spPr>
      </p:pic>
    </p:spTree>
    <p:extLst>
      <p:ext uri="{BB962C8B-B14F-4D97-AF65-F5344CB8AC3E}">
        <p14:creationId xmlns:p14="http://schemas.microsoft.com/office/powerpoint/2010/main" val="4177664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Median</a:t>
            </a:r>
            <a:endParaRPr cap="small" spc="85"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
        <p:nvSpPr>
          <p:cNvPr id="7" name="TextBox 6">
            <a:extLst>
              <a:ext uri="{FF2B5EF4-FFF2-40B4-BE49-F238E27FC236}">
                <a16:creationId xmlns:a16="http://schemas.microsoft.com/office/drawing/2014/main" id="{0421B74B-DF3B-FF9D-30B7-BB706A1C54E6}"/>
              </a:ext>
            </a:extLst>
          </p:cNvPr>
          <p:cNvSpPr txBox="1"/>
          <p:nvPr/>
        </p:nvSpPr>
        <p:spPr>
          <a:xfrm>
            <a:off x="5791200" y="6359204"/>
            <a:ext cx="3200400" cy="276999"/>
          </a:xfrm>
          <a:prstGeom prst="rect">
            <a:avLst/>
          </a:prstGeom>
          <a:noFill/>
        </p:spPr>
        <p:txBody>
          <a:bodyPr wrap="square">
            <a:spAutoFit/>
          </a:bodyPr>
          <a:lstStyle/>
          <a:p>
            <a:r>
              <a:rPr lang="en-US" sz="1200" dirty="0"/>
              <a:t>https://</a:t>
            </a:r>
            <a:r>
              <a:rPr lang="en-US" sz="1200" dirty="0" err="1"/>
              <a:t>en.wikipedia.org</a:t>
            </a:r>
            <a:r>
              <a:rPr lang="en-US" sz="1200" dirty="0"/>
              <a:t>/</a:t>
            </a:r>
          </a:p>
        </p:txBody>
      </p:sp>
      <p:pic>
        <p:nvPicPr>
          <p:cNvPr id="10" name="Content Placeholder 9">
            <a:extLst>
              <a:ext uri="{FF2B5EF4-FFF2-40B4-BE49-F238E27FC236}">
                <a16:creationId xmlns:a16="http://schemas.microsoft.com/office/drawing/2014/main" id="{DA2C7534-EE5E-E87A-F9D4-A0C545AA7364}"/>
              </a:ext>
            </a:extLst>
          </p:cNvPr>
          <p:cNvPicPr>
            <a:picLocks noGrp="1" noChangeAspect="1"/>
          </p:cNvPicPr>
          <p:nvPr>
            <p:ph idx="1"/>
          </p:nvPr>
        </p:nvPicPr>
        <p:blipFill>
          <a:blip r:embed="rId3"/>
          <a:stretch>
            <a:fillRect/>
          </a:stretch>
        </p:blipFill>
        <p:spPr>
          <a:xfrm>
            <a:off x="457200" y="2525407"/>
            <a:ext cx="8229600" cy="1476520"/>
          </a:xfrm>
          <a:prstGeom prst="rect">
            <a:avLst/>
          </a:prstGeom>
        </p:spPr>
      </p:pic>
      <p:pic>
        <p:nvPicPr>
          <p:cNvPr id="11" name="Picture 2" descr="undefined">
            <a:extLst>
              <a:ext uri="{FF2B5EF4-FFF2-40B4-BE49-F238E27FC236}">
                <a16:creationId xmlns:a16="http://schemas.microsoft.com/office/drawing/2014/main" id="{09CE23DB-F1EF-F648-3A93-C7AE7354D7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262" b="34923"/>
          <a:stretch/>
        </p:blipFill>
        <p:spPr bwMode="auto">
          <a:xfrm>
            <a:off x="4800600" y="5063804"/>
            <a:ext cx="2374205"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127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Median</a:t>
            </a:r>
            <a:endParaRPr cap="small" spc="85" dirty="0"/>
          </a:p>
        </p:txBody>
      </p:sp>
      <mc:AlternateContent xmlns:mc="http://schemas.openxmlformats.org/markup-compatibility/2006">
        <mc:Choice xmlns:a14="http://schemas.microsoft.com/office/drawing/2010/main" Requires="a14">
          <p:sp>
            <p:nvSpPr>
              <p:cNvPr id="3" name="object 3"/>
              <p:cNvSpPr txBox="1">
                <a:spLocks noGrp="1"/>
              </p:cNvSpPr>
              <p:nvPr>
                <p:ph type="body" idx="1"/>
              </p:nvPr>
            </p:nvSpPr>
            <p:spPr>
              <a:xfrm>
                <a:off x="457200" y="1524000"/>
                <a:ext cx="8382000" cy="2274084"/>
              </a:xfrm>
              <a:prstGeom prst="rect">
                <a:avLst/>
              </a:prstGeom>
            </p:spPr>
            <p:txBody>
              <a:bodyPr vert="horz" wrap="square" lIns="0" tIns="88900" rIns="0" bIns="0" rtlCol="0">
                <a:spAutoFit/>
              </a:bodyPr>
              <a:lstStyle/>
              <a:p>
                <a:pPr marL="354965" marR="5080" indent="-342900">
                  <a:lnSpc>
                    <a:spcPct val="120000"/>
                  </a:lnSpc>
                  <a:spcBef>
                    <a:spcPts val="100"/>
                  </a:spcBef>
                  <a:buClr>
                    <a:srgbClr val="FD8537"/>
                  </a:buClr>
                  <a:buSzPct val="68750"/>
                  <a:tabLst>
                    <a:tab pos="286385" algn="l"/>
                  </a:tabLst>
                </a:pPr>
                <a:r>
                  <a:rPr lang="en-US" spc="150" dirty="0"/>
                  <a:t>The median of the vector </a:t>
                </a:r>
                <a14:m>
                  <m:oMath xmlns:m="http://schemas.openxmlformats.org/officeDocument/2006/math">
                    <m:r>
                      <a:rPr lang="en-US" b="0" i="1" spc="150" smtClean="0">
                        <a:latin typeface="Cambria Math" panose="02040503050406030204" pitchFamily="18" charset="0"/>
                      </a:rPr>
                      <m:t>𝑥</m:t>
                    </m:r>
                    <m:r>
                      <a:rPr lang="en-US" b="0" i="1" spc="150" smtClean="0">
                        <a:latin typeface="Cambria Math" panose="02040503050406030204" pitchFamily="18" charset="0"/>
                      </a:rPr>
                      <m:t>=</m:t>
                    </m:r>
                    <m:d>
                      <m:dPr>
                        <m:begChr m:val="⟨"/>
                        <m:endChr m:val="⟩"/>
                        <m:ctrlPr>
                          <a:rPr lang="en-US" b="0" i="1" spc="150" smtClean="0">
                            <a:latin typeface="Cambria Math" panose="02040503050406030204" pitchFamily="18" charset="0"/>
                          </a:rPr>
                        </m:ctrlPr>
                      </m:dPr>
                      <m:e>
                        <m:r>
                          <a:rPr lang="en-US" b="0" i="1" spc="150" smtClean="0">
                            <a:latin typeface="Cambria Math" panose="02040503050406030204" pitchFamily="18" charset="0"/>
                          </a:rPr>
                          <m:t>0,3,6,7</m:t>
                        </m:r>
                      </m:e>
                    </m:d>
                  </m:oMath>
                </a14:m>
                <a:r>
                  <a:rPr lang="en-US" spc="150" dirty="0"/>
                  <a:t> does not exist by the given definition. However, for metrics </a:t>
                </a:r>
                <a:r>
                  <a:rPr lang="en-US" spc="150" dirty="0" err="1"/>
                  <a:t>measur,e</a:t>
                </a:r>
                <a:r>
                  <a:rPr lang="en-US" spc="150" dirty="0"/>
                  <a:t> we average closest values to “where median should be”:</a:t>
                </a:r>
              </a:p>
              <a:p>
                <a:pPr marL="354965" marR="5080" indent="-342900">
                  <a:lnSpc>
                    <a:spcPct val="120000"/>
                  </a:lnSpc>
                  <a:spcBef>
                    <a:spcPts val="100"/>
                  </a:spcBef>
                  <a:buClr>
                    <a:srgbClr val="FD8537"/>
                  </a:buClr>
                  <a:buSzPct val="68750"/>
                  <a:tabLst>
                    <a:tab pos="286385" algn="l"/>
                  </a:tabLst>
                </a:pPr>
                <a:endParaRPr lang="en-US" spc="150" dirty="0"/>
              </a:p>
            </p:txBody>
          </p:sp>
        </mc:Choice>
        <mc:Fallback>
          <p:sp>
            <p:nvSpPr>
              <p:cNvPr id="3" name="object 3"/>
              <p:cNvSpPr txBox="1">
                <a:spLocks noGrp="1" noRot="1" noChangeAspect="1" noMove="1" noResize="1" noEditPoints="1" noAdjustHandles="1" noChangeArrowheads="1" noChangeShapeType="1" noTextEdit="1"/>
              </p:cNvSpPr>
              <p:nvPr>
                <p:ph type="body" idx="1"/>
              </p:nvPr>
            </p:nvSpPr>
            <p:spPr>
              <a:xfrm>
                <a:off x="457200" y="1524000"/>
                <a:ext cx="8382000" cy="2274084"/>
              </a:xfrm>
              <a:prstGeom prst="rect">
                <a:avLst/>
              </a:prstGeom>
              <a:blipFill>
                <a:blip r:embed="rId3"/>
                <a:stretch>
                  <a:fillRect l="-1364" r="-3182"/>
                </a:stretch>
              </a:blipFill>
            </p:spPr>
            <p:txBody>
              <a:bodyPr/>
              <a:lstStyle/>
              <a:p>
                <a:r>
                  <a:rPr lang="en-US">
                    <a:noFill/>
                  </a:rPr>
                  <a:t> </a:t>
                </a:r>
              </a:p>
            </p:txBody>
          </p:sp>
        </mc:Fallback>
      </mc:AlternateContent>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
        <p:nvSpPr>
          <p:cNvPr id="7" name="TextBox 6">
            <a:extLst>
              <a:ext uri="{FF2B5EF4-FFF2-40B4-BE49-F238E27FC236}">
                <a16:creationId xmlns:a16="http://schemas.microsoft.com/office/drawing/2014/main" id="{0421B74B-DF3B-FF9D-30B7-BB706A1C54E6}"/>
              </a:ext>
            </a:extLst>
          </p:cNvPr>
          <p:cNvSpPr txBox="1"/>
          <p:nvPr/>
        </p:nvSpPr>
        <p:spPr>
          <a:xfrm>
            <a:off x="5791200" y="6359204"/>
            <a:ext cx="3200400" cy="276999"/>
          </a:xfrm>
          <a:prstGeom prst="rect">
            <a:avLst/>
          </a:prstGeom>
          <a:noFill/>
        </p:spPr>
        <p:txBody>
          <a:bodyPr wrap="square">
            <a:spAutoFit/>
          </a:bodyPr>
          <a:lstStyle/>
          <a:p>
            <a:r>
              <a:rPr lang="en-US" sz="1200" dirty="0"/>
              <a:t>https://</a:t>
            </a:r>
            <a:r>
              <a:rPr lang="en-US" sz="1200" dirty="0" err="1"/>
              <a:t>en.wikipedia.org</a:t>
            </a:r>
            <a:r>
              <a:rPr lang="en-US" sz="1200" dirty="0"/>
              <a:t>/</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6B7B80F-DC57-1D13-BF5D-854E4E6C56FE}"/>
                  </a:ext>
                </a:extLst>
              </p:cNvPr>
              <p:cNvSpPr txBox="1"/>
              <p:nvPr/>
            </p:nvSpPr>
            <p:spPr>
              <a:xfrm>
                <a:off x="2209800" y="3902938"/>
                <a:ext cx="4572000" cy="7838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pc="150" smtClean="0">
                              <a:latin typeface="Cambria Math" panose="02040503050406030204" pitchFamily="18" charset="0"/>
                            </a:rPr>
                          </m:ctrlPr>
                        </m:fPr>
                        <m:num>
                          <m:r>
                            <a:rPr lang="en-US" sz="2400" b="0" i="1" spc="150" smtClean="0">
                              <a:latin typeface="Cambria Math" panose="02040503050406030204" pitchFamily="18" charset="0"/>
                            </a:rPr>
                            <m:t>3+6</m:t>
                          </m:r>
                        </m:num>
                        <m:den>
                          <m:r>
                            <a:rPr lang="en-US" sz="2400" b="0" i="1" spc="150" smtClean="0">
                              <a:latin typeface="Cambria Math" panose="02040503050406030204" pitchFamily="18" charset="0"/>
                            </a:rPr>
                            <m:t>2</m:t>
                          </m:r>
                        </m:den>
                      </m:f>
                      <m:r>
                        <a:rPr lang="en-US" sz="2400" b="0" i="1" spc="150" smtClean="0">
                          <a:latin typeface="Cambria Math" panose="02040503050406030204" pitchFamily="18" charset="0"/>
                        </a:rPr>
                        <m:t>=4.5</m:t>
                      </m:r>
                    </m:oMath>
                  </m:oMathPara>
                </a14:m>
                <a:endParaRPr lang="en-US" sz="2400" dirty="0"/>
              </a:p>
            </p:txBody>
          </p:sp>
        </mc:Choice>
        <mc:Fallback>
          <p:sp>
            <p:nvSpPr>
              <p:cNvPr id="8" name="TextBox 7">
                <a:extLst>
                  <a:ext uri="{FF2B5EF4-FFF2-40B4-BE49-F238E27FC236}">
                    <a16:creationId xmlns:a16="http://schemas.microsoft.com/office/drawing/2014/main" id="{D6B7B80F-DC57-1D13-BF5D-854E4E6C56FE}"/>
                  </a:ext>
                </a:extLst>
              </p:cNvPr>
              <p:cNvSpPr txBox="1">
                <a:spLocks noRot="1" noChangeAspect="1" noMove="1" noResize="1" noEditPoints="1" noAdjustHandles="1" noChangeArrowheads="1" noChangeShapeType="1" noTextEdit="1"/>
              </p:cNvSpPr>
              <p:nvPr/>
            </p:nvSpPr>
            <p:spPr>
              <a:xfrm>
                <a:off x="2209800" y="3902938"/>
                <a:ext cx="4572000" cy="783804"/>
              </a:xfrm>
              <a:prstGeom prst="rect">
                <a:avLst/>
              </a:prstGeom>
              <a:blipFill>
                <a:blip r:embed="rId4"/>
                <a:stretch>
                  <a:fillRect b="-6349"/>
                </a:stretch>
              </a:blipFill>
            </p:spPr>
            <p:txBody>
              <a:bodyPr/>
              <a:lstStyle/>
              <a:p>
                <a:r>
                  <a:rPr lang="en-US">
                    <a:noFill/>
                  </a:rPr>
                  <a:t> </a:t>
                </a:r>
              </a:p>
            </p:txBody>
          </p:sp>
        </mc:Fallback>
      </mc:AlternateContent>
      <p:pic>
        <p:nvPicPr>
          <p:cNvPr id="10" name="Picture 2" descr="undefined">
            <a:extLst>
              <a:ext uri="{FF2B5EF4-FFF2-40B4-BE49-F238E27FC236}">
                <a16:creationId xmlns:a16="http://schemas.microsoft.com/office/drawing/2014/main" id="{FD63C8BC-6011-DAB2-6145-4EBAF80E89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262" b="34923"/>
          <a:stretch/>
        </p:blipFill>
        <p:spPr bwMode="auto">
          <a:xfrm>
            <a:off x="4800600" y="5063804"/>
            <a:ext cx="2374205"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972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Mode</a:t>
            </a:r>
            <a:endParaRPr cap="small" spc="85" dirty="0"/>
          </a:p>
        </p:txBody>
      </p:sp>
      <p:sp>
        <p:nvSpPr>
          <p:cNvPr id="3" name="object 3"/>
          <p:cNvSpPr txBox="1">
            <a:spLocks noGrp="1"/>
          </p:cNvSpPr>
          <p:nvPr>
            <p:ph type="body" idx="1"/>
          </p:nvPr>
        </p:nvSpPr>
        <p:spPr>
          <a:xfrm>
            <a:off x="457200" y="1524000"/>
            <a:ext cx="8382000" cy="2299732"/>
          </a:xfrm>
          <a:prstGeom prst="rect">
            <a:avLst/>
          </a:prstGeom>
        </p:spPr>
        <p:txBody>
          <a:bodyPr vert="horz" wrap="square" lIns="0" tIns="88900" rIns="0" bIns="0" rtlCol="0">
            <a:spAutoFit/>
          </a:bodyPr>
          <a:lstStyle/>
          <a:p>
            <a:pPr marL="354965" marR="5080" indent="-342900">
              <a:lnSpc>
                <a:spcPct val="120000"/>
              </a:lnSpc>
              <a:spcBef>
                <a:spcPts val="100"/>
              </a:spcBef>
              <a:buClr>
                <a:srgbClr val="FD8537"/>
              </a:buClr>
              <a:buSzPct val="68750"/>
              <a:tabLst>
                <a:tab pos="286385" algn="l"/>
              </a:tabLst>
            </a:pPr>
            <a:r>
              <a:rPr lang="en-US" spc="150" dirty="0"/>
              <a:t>Mode is the value that occurs most frequently in the dataset</a:t>
            </a:r>
          </a:p>
          <a:p>
            <a:pPr marL="354965" marR="5080" indent="-342900">
              <a:lnSpc>
                <a:spcPct val="120000"/>
              </a:lnSpc>
              <a:spcBef>
                <a:spcPts val="100"/>
              </a:spcBef>
              <a:buClr>
                <a:srgbClr val="FD8537"/>
              </a:buClr>
              <a:buSzPct val="68750"/>
              <a:tabLst>
                <a:tab pos="286385" algn="l"/>
              </a:tabLst>
            </a:pPr>
            <a:r>
              <a:rPr lang="en-US" spc="150" dirty="0"/>
              <a:t>Good for qualitative variables</a:t>
            </a:r>
          </a:p>
          <a:p>
            <a:pPr marL="354965" marR="5080" indent="-342900">
              <a:lnSpc>
                <a:spcPct val="120000"/>
              </a:lnSpc>
              <a:spcBef>
                <a:spcPts val="100"/>
              </a:spcBef>
              <a:buClr>
                <a:srgbClr val="FD8537"/>
              </a:buClr>
              <a:buSzPct val="68750"/>
              <a:tabLst>
                <a:tab pos="286385" algn="l"/>
              </a:tabLst>
            </a:pPr>
            <a:r>
              <a:rPr lang="en-US" spc="150" dirty="0"/>
              <a:t>Quantitative variables should be binned</a:t>
            </a:r>
          </a:p>
          <a:p>
            <a:pPr marL="354965" marR="5080" indent="-342900">
              <a:lnSpc>
                <a:spcPct val="120000"/>
              </a:lnSpc>
              <a:spcBef>
                <a:spcPts val="100"/>
              </a:spcBef>
              <a:buClr>
                <a:srgbClr val="FD8537"/>
              </a:buClr>
              <a:buSzPct val="68750"/>
              <a:tabLst>
                <a:tab pos="286385" algn="l"/>
              </a:tabLst>
            </a:pPr>
            <a:endParaRPr lang="en-US" spc="150"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sp>
        <p:nvSpPr>
          <p:cNvPr id="7" name="TextBox 6">
            <a:extLst>
              <a:ext uri="{FF2B5EF4-FFF2-40B4-BE49-F238E27FC236}">
                <a16:creationId xmlns:a16="http://schemas.microsoft.com/office/drawing/2014/main" id="{0421B74B-DF3B-FF9D-30B7-BB706A1C54E6}"/>
              </a:ext>
            </a:extLst>
          </p:cNvPr>
          <p:cNvSpPr txBox="1"/>
          <p:nvPr/>
        </p:nvSpPr>
        <p:spPr>
          <a:xfrm>
            <a:off x="5791200" y="6359204"/>
            <a:ext cx="3200400" cy="276999"/>
          </a:xfrm>
          <a:prstGeom prst="rect">
            <a:avLst/>
          </a:prstGeom>
          <a:noFill/>
        </p:spPr>
        <p:txBody>
          <a:bodyPr wrap="square">
            <a:spAutoFit/>
          </a:bodyPr>
          <a:lstStyle/>
          <a:p>
            <a:r>
              <a:rPr lang="en-US" sz="1200" dirty="0"/>
              <a:t>https://</a:t>
            </a:r>
            <a:r>
              <a:rPr lang="en-US" sz="1200" dirty="0" err="1"/>
              <a:t>en.wikipedia.org</a:t>
            </a:r>
            <a:r>
              <a:rPr lang="en-US" sz="1200" dirty="0"/>
              <a:t>/</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6B7B80F-DC57-1D13-BF5D-854E4E6C56FE}"/>
                  </a:ext>
                </a:extLst>
              </p:cNvPr>
              <p:cNvSpPr txBox="1"/>
              <p:nvPr/>
            </p:nvSpPr>
            <p:spPr>
              <a:xfrm>
                <a:off x="2209800" y="3902938"/>
                <a:ext cx="4572000" cy="7838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pc="150" smtClean="0">
                              <a:latin typeface="Cambria Math" panose="02040503050406030204" pitchFamily="18" charset="0"/>
                            </a:rPr>
                          </m:ctrlPr>
                        </m:fPr>
                        <m:num>
                          <m:r>
                            <a:rPr lang="en-US" sz="2400" b="0" i="1" spc="150" smtClean="0">
                              <a:latin typeface="Cambria Math" panose="02040503050406030204" pitchFamily="18" charset="0"/>
                            </a:rPr>
                            <m:t>3+6</m:t>
                          </m:r>
                        </m:num>
                        <m:den>
                          <m:r>
                            <a:rPr lang="en-US" sz="2400" b="0" i="1" spc="150" smtClean="0">
                              <a:latin typeface="Cambria Math" panose="02040503050406030204" pitchFamily="18" charset="0"/>
                            </a:rPr>
                            <m:t>2</m:t>
                          </m:r>
                        </m:den>
                      </m:f>
                      <m:r>
                        <a:rPr lang="en-US" sz="2400" b="0" i="1" spc="150" smtClean="0">
                          <a:latin typeface="Cambria Math" panose="02040503050406030204" pitchFamily="18" charset="0"/>
                        </a:rPr>
                        <m:t>=4.5</m:t>
                      </m:r>
                    </m:oMath>
                  </m:oMathPara>
                </a14:m>
                <a:endParaRPr lang="en-US" sz="2400" dirty="0"/>
              </a:p>
            </p:txBody>
          </p:sp>
        </mc:Choice>
        <mc:Fallback>
          <p:sp>
            <p:nvSpPr>
              <p:cNvPr id="8" name="TextBox 7">
                <a:extLst>
                  <a:ext uri="{FF2B5EF4-FFF2-40B4-BE49-F238E27FC236}">
                    <a16:creationId xmlns:a16="http://schemas.microsoft.com/office/drawing/2014/main" id="{D6B7B80F-DC57-1D13-BF5D-854E4E6C56FE}"/>
                  </a:ext>
                </a:extLst>
              </p:cNvPr>
              <p:cNvSpPr txBox="1">
                <a:spLocks noRot="1" noChangeAspect="1" noMove="1" noResize="1" noEditPoints="1" noAdjustHandles="1" noChangeArrowheads="1" noChangeShapeType="1" noTextEdit="1"/>
              </p:cNvSpPr>
              <p:nvPr/>
            </p:nvSpPr>
            <p:spPr>
              <a:xfrm>
                <a:off x="2209800" y="3902938"/>
                <a:ext cx="4572000" cy="783804"/>
              </a:xfrm>
              <a:prstGeom prst="rect">
                <a:avLst/>
              </a:prstGeom>
              <a:blipFill>
                <a:blip r:embed="rId3"/>
                <a:stretch>
                  <a:fillRect b="-6349"/>
                </a:stretch>
              </a:blipFill>
            </p:spPr>
            <p:txBody>
              <a:bodyPr/>
              <a:lstStyle/>
              <a:p>
                <a:r>
                  <a:rPr lang="en-US">
                    <a:noFill/>
                  </a:rPr>
                  <a:t> </a:t>
                </a:r>
              </a:p>
            </p:txBody>
          </p:sp>
        </mc:Fallback>
      </mc:AlternateContent>
      <p:pic>
        <p:nvPicPr>
          <p:cNvPr id="5" name="Picture 2" descr="undefined">
            <a:extLst>
              <a:ext uri="{FF2B5EF4-FFF2-40B4-BE49-F238E27FC236}">
                <a16:creationId xmlns:a16="http://schemas.microsoft.com/office/drawing/2014/main" id="{F306DC71-6264-A4F1-9436-2BF7543B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6400"/>
          <a:stretch/>
        </p:blipFill>
        <p:spPr bwMode="auto">
          <a:xfrm>
            <a:off x="5945056" y="4692681"/>
            <a:ext cx="2374205" cy="136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166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Variance</a:t>
            </a:r>
            <a:endParaRPr cap="small" spc="85"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10" name="Content Placeholder 9">
            <a:extLst>
              <a:ext uri="{FF2B5EF4-FFF2-40B4-BE49-F238E27FC236}">
                <a16:creationId xmlns:a16="http://schemas.microsoft.com/office/drawing/2014/main" id="{B93190AF-A371-0A3D-F9F0-FF24FB5FEA11}"/>
              </a:ext>
            </a:extLst>
          </p:cNvPr>
          <p:cNvPicPr>
            <a:picLocks noGrp="1" noChangeAspect="1"/>
          </p:cNvPicPr>
          <p:nvPr>
            <p:ph idx="1"/>
          </p:nvPr>
        </p:nvPicPr>
        <p:blipFill>
          <a:blip r:embed="rId3"/>
          <a:stretch>
            <a:fillRect/>
          </a:stretch>
        </p:blipFill>
        <p:spPr>
          <a:xfrm>
            <a:off x="762000" y="2667000"/>
            <a:ext cx="8229600" cy="1890430"/>
          </a:xfrm>
          <a:prstGeom prst="rect">
            <a:avLst/>
          </a:prstGeom>
        </p:spPr>
      </p:pic>
      <p:pic>
        <p:nvPicPr>
          <p:cNvPr id="12" name="Picture 11">
            <a:extLst>
              <a:ext uri="{FF2B5EF4-FFF2-40B4-BE49-F238E27FC236}">
                <a16:creationId xmlns:a16="http://schemas.microsoft.com/office/drawing/2014/main" id="{AADC1000-72E0-5090-2F06-064E36028B7D}"/>
              </a:ext>
            </a:extLst>
          </p:cNvPr>
          <p:cNvPicPr>
            <a:picLocks noChangeAspect="1"/>
          </p:cNvPicPr>
          <p:nvPr/>
        </p:nvPicPr>
        <p:blipFill>
          <a:blip r:embed="rId4"/>
          <a:stretch>
            <a:fillRect/>
          </a:stretch>
        </p:blipFill>
        <p:spPr>
          <a:xfrm>
            <a:off x="3394075" y="4557430"/>
            <a:ext cx="3238500" cy="965200"/>
          </a:xfrm>
          <a:prstGeom prst="rect">
            <a:avLst/>
          </a:prstGeom>
        </p:spPr>
      </p:pic>
      <p:sp>
        <p:nvSpPr>
          <p:cNvPr id="13" name="TextBox 12">
            <a:extLst>
              <a:ext uri="{FF2B5EF4-FFF2-40B4-BE49-F238E27FC236}">
                <a16:creationId xmlns:a16="http://schemas.microsoft.com/office/drawing/2014/main" id="{4AF67E26-921C-0E6A-F245-BEF80B7EEE00}"/>
              </a:ext>
            </a:extLst>
          </p:cNvPr>
          <p:cNvSpPr txBox="1"/>
          <p:nvPr/>
        </p:nvSpPr>
        <p:spPr>
          <a:xfrm>
            <a:off x="1163638" y="3694934"/>
            <a:ext cx="914400" cy="914400"/>
          </a:xfrm>
          <a:prstGeom prst="rect">
            <a:avLst/>
          </a:prstGeom>
          <a:noFill/>
        </p:spPr>
        <p:txBody>
          <a:bodyPr wrap="none" rtlCol="0">
            <a:noAutofit/>
          </a:bodyPr>
          <a:lstStyle/>
          <a:p>
            <a:pPr marL="285750" indent="-285750" algn="ctr">
              <a:buFont typeface="Arial" panose="020B0604020202020204" pitchFamily="34" charset="0"/>
              <a:buChar char="•"/>
            </a:pPr>
            <a:r>
              <a:rPr lang="en-US" sz="2400" dirty="0">
                <a:latin typeface="Century Schoolbook" panose="02040604050505020304" pitchFamily="18" charset="0"/>
              </a:rPr>
              <a:t>Biased</a:t>
            </a:r>
          </a:p>
        </p:txBody>
      </p:sp>
      <p:sp>
        <p:nvSpPr>
          <p:cNvPr id="14" name="TextBox 13">
            <a:extLst>
              <a:ext uri="{FF2B5EF4-FFF2-40B4-BE49-F238E27FC236}">
                <a16:creationId xmlns:a16="http://schemas.microsoft.com/office/drawing/2014/main" id="{BE541553-7B78-F9EB-4F0A-3473054BA0F3}"/>
              </a:ext>
            </a:extLst>
          </p:cNvPr>
          <p:cNvSpPr txBox="1"/>
          <p:nvPr/>
        </p:nvSpPr>
        <p:spPr>
          <a:xfrm>
            <a:off x="1397587" y="4722868"/>
            <a:ext cx="914400" cy="914400"/>
          </a:xfrm>
          <a:prstGeom prst="rect">
            <a:avLst/>
          </a:prstGeom>
          <a:noFill/>
        </p:spPr>
        <p:txBody>
          <a:bodyPr wrap="none" rtlCol="0">
            <a:noAutofit/>
          </a:bodyPr>
          <a:lstStyle/>
          <a:p>
            <a:pPr marL="285750" indent="-285750" algn="ctr">
              <a:buFont typeface="Arial" panose="020B0604020202020204" pitchFamily="34" charset="0"/>
              <a:buChar char="•"/>
            </a:pPr>
            <a:r>
              <a:rPr lang="en-US" sz="2400" dirty="0">
                <a:latin typeface="Century Schoolbook" panose="02040604050505020304" pitchFamily="18" charset="0"/>
              </a:rPr>
              <a:t>Unbiased</a:t>
            </a:r>
          </a:p>
        </p:txBody>
      </p:sp>
    </p:spTree>
    <p:extLst>
      <p:ext uri="{BB962C8B-B14F-4D97-AF65-F5344CB8AC3E}">
        <p14:creationId xmlns:p14="http://schemas.microsoft.com/office/powerpoint/2010/main" val="3264524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Variance</a:t>
            </a:r>
            <a:endParaRPr cap="small" spc="85" dirty="0"/>
          </a:p>
        </p:txBody>
      </p:sp>
      <p:sp>
        <p:nvSpPr>
          <p:cNvPr id="3" name="object 3"/>
          <p:cNvSpPr txBox="1">
            <a:spLocks noGrp="1"/>
          </p:cNvSpPr>
          <p:nvPr>
            <p:ph type="body" idx="1"/>
          </p:nvPr>
        </p:nvSpPr>
        <p:spPr>
          <a:xfrm>
            <a:off x="457200" y="1524000"/>
            <a:ext cx="8382000" cy="944489"/>
          </a:xfrm>
          <a:prstGeom prst="rect">
            <a:avLst/>
          </a:prstGeom>
        </p:spPr>
        <p:txBody>
          <a:bodyPr vert="horz" wrap="square" lIns="0" tIns="88900" rIns="0" bIns="0" rtlCol="0">
            <a:spAutoFit/>
          </a:bodyPr>
          <a:lstStyle/>
          <a:p>
            <a:pPr marL="354965" marR="5080" indent="-342900">
              <a:lnSpc>
                <a:spcPct val="120000"/>
              </a:lnSpc>
              <a:spcBef>
                <a:spcPts val="100"/>
              </a:spcBef>
              <a:buClr>
                <a:srgbClr val="FD8537"/>
              </a:buClr>
              <a:buSzPct val="68750"/>
              <a:tabLst>
                <a:tab pos="286385" algn="l"/>
              </a:tabLst>
            </a:pPr>
            <a:r>
              <a:rPr lang="en-US" spc="150" dirty="0"/>
              <a:t>Example</a:t>
            </a:r>
          </a:p>
          <a:p>
            <a:pPr marL="354965" marR="5080" indent="-342900">
              <a:lnSpc>
                <a:spcPct val="120000"/>
              </a:lnSpc>
              <a:spcBef>
                <a:spcPts val="100"/>
              </a:spcBef>
              <a:buClr>
                <a:srgbClr val="FD8537"/>
              </a:buClr>
              <a:buSzPct val="68750"/>
              <a:tabLst>
                <a:tab pos="286385" algn="l"/>
              </a:tabLst>
            </a:pPr>
            <a:endParaRPr lang="en-US" spc="150"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6" name="Picture 5">
            <a:extLst>
              <a:ext uri="{FF2B5EF4-FFF2-40B4-BE49-F238E27FC236}">
                <a16:creationId xmlns:a16="http://schemas.microsoft.com/office/drawing/2014/main" id="{408472FD-5580-7767-7781-3FD03D2EF714}"/>
              </a:ext>
            </a:extLst>
          </p:cNvPr>
          <p:cNvPicPr>
            <a:picLocks noChangeAspect="1"/>
          </p:cNvPicPr>
          <p:nvPr/>
        </p:nvPicPr>
        <p:blipFill>
          <a:blip r:embed="rId3"/>
          <a:stretch>
            <a:fillRect/>
          </a:stretch>
        </p:blipFill>
        <p:spPr>
          <a:xfrm>
            <a:off x="776731" y="2872678"/>
            <a:ext cx="7772400" cy="2247694"/>
          </a:xfrm>
          <a:prstGeom prst="rect">
            <a:avLst/>
          </a:prstGeom>
        </p:spPr>
      </p:pic>
    </p:spTree>
    <p:extLst>
      <p:ext uri="{BB962C8B-B14F-4D97-AF65-F5344CB8AC3E}">
        <p14:creationId xmlns:p14="http://schemas.microsoft.com/office/powerpoint/2010/main" val="234882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Standard Deviation</a:t>
            </a:r>
            <a:endParaRPr cap="small" spc="85"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5" name="Picture 4">
            <a:extLst>
              <a:ext uri="{FF2B5EF4-FFF2-40B4-BE49-F238E27FC236}">
                <a16:creationId xmlns:a16="http://schemas.microsoft.com/office/drawing/2014/main" id="{43919828-BD5C-E576-9E1A-7DDEE0B3A66F}"/>
              </a:ext>
            </a:extLst>
          </p:cNvPr>
          <p:cNvPicPr>
            <a:picLocks noChangeAspect="1"/>
          </p:cNvPicPr>
          <p:nvPr/>
        </p:nvPicPr>
        <p:blipFill>
          <a:blip r:embed="rId3"/>
          <a:stretch>
            <a:fillRect/>
          </a:stretch>
        </p:blipFill>
        <p:spPr>
          <a:xfrm>
            <a:off x="661796" y="2209800"/>
            <a:ext cx="7772400" cy="1695362"/>
          </a:xfrm>
          <a:prstGeom prst="rect">
            <a:avLst/>
          </a:prstGeom>
        </p:spPr>
      </p:pic>
      <p:pic>
        <p:nvPicPr>
          <p:cNvPr id="7" name="Picture 4" descr="undefined">
            <a:extLst>
              <a:ext uri="{FF2B5EF4-FFF2-40B4-BE49-F238E27FC236}">
                <a16:creationId xmlns:a16="http://schemas.microsoft.com/office/drawing/2014/main" id="{96669CBB-9EE7-BECA-04B9-B1F94FA9A7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468" y="3650940"/>
            <a:ext cx="5575532" cy="27877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09BF16F-73E9-0A87-C6D7-2AF34BDE5CFB}"/>
              </a:ext>
            </a:extLst>
          </p:cNvPr>
          <p:cNvSpPr txBox="1"/>
          <p:nvPr/>
        </p:nvSpPr>
        <p:spPr>
          <a:xfrm>
            <a:off x="5638800" y="6413100"/>
            <a:ext cx="3200400" cy="369332"/>
          </a:xfrm>
          <a:prstGeom prst="rect">
            <a:avLst/>
          </a:prstGeom>
          <a:noFill/>
        </p:spPr>
        <p:txBody>
          <a:bodyPr wrap="square">
            <a:spAutoFit/>
          </a:bodyPr>
          <a:lstStyle/>
          <a:p>
            <a:r>
              <a:rPr lang="en-US" dirty="0"/>
              <a:t>https://</a:t>
            </a:r>
            <a:r>
              <a:rPr lang="en-US" dirty="0" err="1"/>
              <a:t>en.wikipedia.org</a:t>
            </a:r>
            <a:r>
              <a:rPr lang="en-US" dirty="0"/>
              <a:t>/</a:t>
            </a:r>
          </a:p>
        </p:txBody>
      </p:sp>
    </p:spTree>
    <p:extLst>
      <p:ext uri="{BB962C8B-B14F-4D97-AF65-F5344CB8AC3E}">
        <p14:creationId xmlns:p14="http://schemas.microsoft.com/office/powerpoint/2010/main" val="3761836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Summary Statistics</a:t>
            </a:r>
            <a:endParaRPr cap="small" spc="85"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1026" name="Picture 2" descr="undefined">
            <a:extLst>
              <a:ext uri="{FF2B5EF4-FFF2-40B4-BE49-F238E27FC236}">
                <a16:creationId xmlns:a16="http://schemas.microsoft.com/office/drawing/2014/main" id="{2FBF04F9-8048-E609-C064-7779DDF17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865" y="2455665"/>
            <a:ext cx="2374205" cy="40716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BB1DB9-4448-2B96-32EF-651180A82CC9}"/>
              </a:ext>
            </a:extLst>
          </p:cNvPr>
          <p:cNvSpPr txBox="1"/>
          <p:nvPr/>
        </p:nvSpPr>
        <p:spPr>
          <a:xfrm>
            <a:off x="5118861" y="6480405"/>
            <a:ext cx="3200400" cy="369332"/>
          </a:xfrm>
          <a:prstGeom prst="rect">
            <a:avLst/>
          </a:prstGeom>
          <a:noFill/>
        </p:spPr>
        <p:txBody>
          <a:bodyPr wrap="square">
            <a:spAutoFit/>
          </a:bodyPr>
          <a:lstStyle/>
          <a:p>
            <a:r>
              <a:rPr lang="en-US" dirty="0"/>
              <a:t>https://</a:t>
            </a:r>
            <a:r>
              <a:rPr lang="en-US" dirty="0" err="1"/>
              <a:t>en.wikipedia.org</a:t>
            </a:r>
            <a:r>
              <a:rPr lang="en-US" dirty="0"/>
              <a:t>/</a:t>
            </a:r>
          </a:p>
        </p:txBody>
      </p:sp>
      <p:pic>
        <p:nvPicPr>
          <p:cNvPr id="1028" name="Picture 4" descr="undefined">
            <a:extLst>
              <a:ext uri="{FF2B5EF4-FFF2-40B4-BE49-F238E27FC236}">
                <a16:creationId xmlns:a16="http://schemas.microsoft.com/office/drawing/2014/main" id="{512A3762-E37E-131D-E21A-B86D1E3F9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42" y="2769833"/>
            <a:ext cx="5575532" cy="27877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BB8BE1-2419-6D78-1384-9797F7C8B4A3}"/>
              </a:ext>
            </a:extLst>
          </p:cNvPr>
          <p:cNvSpPr txBox="1"/>
          <p:nvPr/>
        </p:nvSpPr>
        <p:spPr>
          <a:xfrm>
            <a:off x="2088683" y="5465004"/>
            <a:ext cx="3200400" cy="369332"/>
          </a:xfrm>
          <a:prstGeom prst="rect">
            <a:avLst/>
          </a:prstGeom>
          <a:noFill/>
        </p:spPr>
        <p:txBody>
          <a:bodyPr wrap="square">
            <a:spAutoFit/>
          </a:bodyPr>
          <a:lstStyle/>
          <a:p>
            <a:r>
              <a:rPr lang="en-US" dirty="0"/>
              <a:t>Standard Deviation</a:t>
            </a:r>
          </a:p>
        </p:txBody>
      </p:sp>
    </p:spTree>
    <p:extLst>
      <p:ext uri="{BB962C8B-B14F-4D97-AF65-F5344CB8AC3E}">
        <p14:creationId xmlns:p14="http://schemas.microsoft.com/office/powerpoint/2010/main" val="1119090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02F5-33D4-4E6F-8CF2-D83A151CF289}"/>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BDCA8C65-3D1E-4424-B51D-405608704FE5}"/>
              </a:ext>
            </a:extLst>
          </p:cNvPr>
          <p:cNvSpPr>
            <a:spLocks noGrp="1"/>
          </p:cNvSpPr>
          <p:nvPr>
            <p:ph idx="1"/>
          </p:nvPr>
        </p:nvSpPr>
        <p:spPr/>
        <p:txBody>
          <a:bodyPr>
            <a:normAutofit/>
          </a:bodyPr>
          <a:lstStyle/>
          <a:p>
            <a:r>
              <a:rPr lang="en-US" sz="1800" spc="130" dirty="0">
                <a:cs typeface="Times New Roman"/>
              </a:rPr>
              <a:t>Introduction to Data Analysis</a:t>
            </a:r>
          </a:p>
          <a:p>
            <a:r>
              <a:rPr lang="en-US" sz="1800" spc="130" dirty="0">
                <a:cs typeface="Times New Roman"/>
              </a:rPr>
              <a:t>Data exploration</a:t>
            </a:r>
          </a:p>
          <a:p>
            <a:r>
              <a:rPr lang="en-US" sz="1800" spc="130" dirty="0">
                <a:cs typeface="Times New Roman"/>
              </a:rPr>
              <a:t>Regression</a:t>
            </a:r>
            <a:r>
              <a:rPr lang="en-US" sz="1800" spc="70" dirty="0">
                <a:cs typeface="Times New Roman"/>
              </a:rPr>
              <a:t> </a:t>
            </a:r>
          </a:p>
          <a:p>
            <a:r>
              <a:rPr lang="en-US" sz="1800" spc="155" dirty="0">
                <a:cs typeface="Times New Roman"/>
              </a:rPr>
              <a:t>Unsupervised</a:t>
            </a:r>
            <a:r>
              <a:rPr lang="en-US" sz="1800" spc="65" dirty="0">
                <a:cs typeface="Times New Roman"/>
              </a:rPr>
              <a:t> </a:t>
            </a:r>
            <a:r>
              <a:rPr lang="en-US" sz="1800" spc="145" dirty="0">
                <a:cs typeface="Times New Roman"/>
              </a:rPr>
              <a:t>learning</a:t>
            </a:r>
            <a:endParaRPr lang="en-US" sz="1800" spc="55" dirty="0">
              <a:cs typeface="Times New Roman"/>
            </a:endParaRPr>
          </a:p>
          <a:p>
            <a:r>
              <a:rPr lang="en-US" sz="1800" spc="130" dirty="0">
                <a:cs typeface="Times New Roman"/>
              </a:rPr>
              <a:t>Dimensionality</a:t>
            </a:r>
            <a:r>
              <a:rPr lang="en-US" sz="1800" spc="60" dirty="0">
                <a:cs typeface="Times New Roman"/>
              </a:rPr>
              <a:t> </a:t>
            </a:r>
            <a:r>
              <a:rPr lang="en-US" sz="1800" spc="120" dirty="0">
                <a:cs typeface="Times New Roman"/>
              </a:rPr>
              <a:t>reduction</a:t>
            </a:r>
          </a:p>
          <a:p>
            <a:r>
              <a:rPr lang="en-US" sz="1800" spc="120" dirty="0">
                <a:effectLst/>
                <a:cs typeface="Times New Roman"/>
              </a:rPr>
              <a:t>Data visualization</a:t>
            </a:r>
            <a:endParaRPr lang="en-US" sz="1800" dirty="0">
              <a:effectLst/>
            </a:endParaRPr>
          </a:p>
          <a:p>
            <a:r>
              <a:rPr lang="en-US" sz="1800" spc="155" dirty="0">
                <a:cs typeface="Times New Roman"/>
              </a:rPr>
              <a:t>Kernel</a:t>
            </a:r>
            <a:r>
              <a:rPr lang="en-US" sz="1800" spc="75" dirty="0">
                <a:cs typeface="Times New Roman"/>
              </a:rPr>
              <a:t> </a:t>
            </a:r>
            <a:r>
              <a:rPr lang="en-US" sz="1800" spc="145" dirty="0">
                <a:cs typeface="Times New Roman"/>
              </a:rPr>
              <a:t>methods</a:t>
            </a:r>
            <a:r>
              <a:rPr lang="en-US" sz="1800" spc="50" dirty="0">
                <a:cs typeface="Times New Roman"/>
              </a:rPr>
              <a:t> </a:t>
            </a:r>
          </a:p>
          <a:p>
            <a:r>
              <a:rPr lang="en-US" sz="1800" spc="135" dirty="0">
                <a:cs typeface="Times New Roman"/>
              </a:rPr>
              <a:t>Generative </a:t>
            </a:r>
            <a:r>
              <a:rPr lang="en-US" sz="1800" spc="145" dirty="0">
                <a:cs typeface="Times New Roman"/>
              </a:rPr>
              <a:t>learning</a:t>
            </a:r>
            <a:r>
              <a:rPr lang="en-US" sz="1800" spc="80" dirty="0">
                <a:cs typeface="Times New Roman"/>
              </a:rPr>
              <a:t> </a:t>
            </a:r>
          </a:p>
          <a:p>
            <a:r>
              <a:rPr lang="en-US" sz="1800" spc="130" dirty="0">
                <a:cs typeface="Times New Roman"/>
              </a:rPr>
              <a:t>Discriminative</a:t>
            </a:r>
            <a:r>
              <a:rPr lang="en-US" sz="1800" spc="75" dirty="0">
                <a:cs typeface="Times New Roman"/>
              </a:rPr>
              <a:t> </a:t>
            </a:r>
            <a:r>
              <a:rPr lang="en-US" sz="1800" spc="145" dirty="0">
                <a:cs typeface="Times New Roman"/>
              </a:rPr>
              <a:t>learning</a:t>
            </a:r>
            <a:r>
              <a:rPr lang="en-US" sz="1800" spc="80" dirty="0">
                <a:cs typeface="Times New Roman"/>
              </a:rPr>
              <a:t> </a:t>
            </a:r>
          </a:p>
          <a:p>
            <a:r>
              <a:rPr lang="en-US" sz="1800" spc="180" dirty="0">
                <a:cs typeface="Times New Roman"/>
              </a:rPr>
              <a:t>Neural</a:t>
            </a:r>
            <a:r>
              <a:rPr lang="en-US" sz="1800" spc="70" dirty="0">
                <a:cs typeface="Times New Roman"/>
              </a:rPr>
              <a:t> </a:t>
            </a:r>
            <a:r>
              <a:rPr lang="en-US" sz="1800" spc="135" dirty="0">
                <a:cs typeface="Times New Roman"/>
              </a:rPr>
              <a:t>networks</a:t>
            </a:r>
          </a:p>
          <a:p>
            <a:r>
              <a:rPr lang="en-US" sz="1800" spc="135" dirty="0">
                <a:cs typeface="Times New Roman"/>
              </a:rPr>
              <a:t>Graphical</a:t>
            </a:r>
            <a:r>
              <a:rPr lang="en-US" sz="1800" spc="95" dirty="0">
                <a:cs typeface="Times New Roman"/>
              </a:rPr>
              <a:t> models</a:t>
            </a:r>
          </a:p>
        </p:txBody>
      </p:sp>
    </p:spTree>
    <p:extLst>
      <p:ext uri="{BB962C8B-B14F-4D97-AF65-F5344CB8AC3E}">
        <p14:creationId xmlns:p14="http://schemas.microsoft.com/office/powerpoint/2010/main" val="3820793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Describing Data</a:t>
            </a:r>
            <a:endParaRPr cap="small" spc="85" dirty="0"/>
          </a:p>
        </p:txBody>
      </p:sp>
      <p:sp>
        <p:nvSpPr>
          <p:cNvPr id="5" name="object 5"/>
          <p:cNvSpPr txBox="1">
            <a:spLocks noGrp="1"/>
          </p:cNvSpPr>
          <p:nvPr>
            <p:ph type="ftr" sz="quarter" idx="5"/>
          </p:nvPr>
        </p:nvSpPr>
        <p:spPr>
          <a:xfrm>
            <a:off x="535940" y="6587706"/>
            <a:ext cx="3603625" cy="177800"/>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0"/>
              </a:spcBef>
            </a:pPr>
            <a:r>
              <a:rPr lang="en-US" spc="60"/>
              <a:t>CS</a:t>
            </a:r>
            <a:r>
              <a:rPr lang="en-US" spc="55"/>
              <a:t> </a:t>
            </a:r>
            <a:r>
              <a:rPr lang="en-US" spc="20"/>
              <a:t>584</a:t>
            </a:r>
            <a:r>
              <a:rPr lang="en-US" spc="60"/>
              <a:t> </a:t>
            </a:r>
            <a:r>
              <a:rPr lang="en-US" spc="50"/>
              <a:t>–</a:t>
            </a:r>
            <a:r>
              <a:rPr lang="en-US" spc="60"/>
              <a:t> Machine</a:t>
            </a:r>
            <a:r>
              <a:rPr lang="en-US" spc="80"/>
              <a:t> </a:t>
            </a:r>
            <a:r>
              <a:rPr lang="en-US" spc="70"/>
              <a:t>Learning </a:t>
            </a:r>
            <a:r>
              <a:rPr lang="en-US" spc="50"/>
              <a:t>–</a:t>
            </a:r>
            <a:r>
              <a:rPr lang="en-US" spc="60"/>
              <a:t> </a:t>
            </a:r>
            <a:r>
              <a:rPr lang="en-US" spc="20"/>
              <a:t>Illinois</a:t>
            </a:r>
            <a:r>
              <a:rPr lang="en-US" spc="55"/>
              <a:t> </a:t>
            </a:r>
            <a:r>
              <a:rPr lang="en-US" spc="80"/>
              <a:t>Institute</a:t>
            </a:r>
            <a:r>
              <a:rPr lang="en-US" spc="90"/>
              <a:t> </a:t>
            </a:r>
            <a:r>
              <a:rPr lang="en-US" spc="20"/>
              <a:t>of</a:t>
            </a:r>
            <a:r>
              <a:rPr lang="en-US" spc="65"/>
              <a:t> </a:t>
            </a:r>
            <a:r>
              <a:rPr lang="en-US" spc="-10"/>
              <a:t>Technology</a:t>
            </a:r>
            <a:endParaRPr spc="-10"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6" name="Picture 5">
            <a:extLst>
              <a:ext uri="{FF2B5EF4-FFF2-40B4-BE49-F238E27FC236}">
                <a16:creationId xmlns:a16="http://schemas.microsoft.com/office/drawing/2014/main" id="{135DC092-B8D5-619B-0499-9A19E9888753}"/>
              </a:ext>
            </a:extLst>
          </p:cNvPr>
          <p:cNvPicPr>
            <a:picLocks noChangeAspect="1"/>
          </p:cNvPicPr>
          <p:nvPr/>
        </p:nvPicPr>
        <p:blipFill>
          <a:blip r:embed="rId2"/>
          <a:srcRect l="7843"/>
          <a:stretch/>
        </p:blipFill>
        <p:spPr>
          <a:xfrm>
            <a:off x="152400" y="1434955"/>
            <a:ext cx="7162800" cy="5013198"/>
          </a:xfrm>
          <a:prstGeom prst="rect">
            <a:avLst/>
          </a:prstGeom>
        </p:spPr>
      </p:pic>
      <p:sp>
        <p:nvSpPr>
          <p:cNvPr id="7" name="TextBox 6">
            <a:extLst>
              <a:ext uri="{FF2B5EF4-FFF2-40B4-BE49-F238E27FC236}">
                <a16:creationId xmlns:a16="http://schemas.microsoft.com/office/drawing/2014/main" id="{CA183E9A-DE5E-10BB-A507-14BD0A76ACAA}"/>
              </a:ext>
            </a:extLst>
          </p:cNvPr>
          <p:cNvSpPr txBox="1"/>
          <p:nvPr/>
        </p:nvSpPr>
        <p:spPr>
          <a:xfrm>
            <a:off x="7016213" y="1828800"/>
            <a:ext cx="2081404" cy="1200329"/>
          </a:xfrm>
          <a:prstGeom prst="rect">
            <a:avLst/>
          </a:prstGeom>
          <a:noFill/>
        </p:spPr>
        <p:txBody>
          <a:bodyPr wrap="square">
            <a:spAutoFit/>
          </a:bodyPr>
          <a:lstStyle/>
          <a:p>
            <a:pPr marL="285750" indent="-285750">
              <a:buFont typeface="Arial" panose="020B0604020202020204" pitchFamily="34" charset="0"/>
              <a:buChar char="•"/>
            </a:pPr>
            <a:r>
              <a:rPr lang="en-US" dirty="0"/>
              <a:t>Datasets with identical mean and variance </a:t>
            </a:r>
          </a:p>
        </p:txBody>
      </p:sp>
    </p:spTree>
    <p:extLst>
      <p:ext uri="{BB962C8B-B14F-4D97-AF65-F5344CB8AC3E}">
        <p14:creationId xmlns:p14="http://schemas.microsoft.com/office/powerpoint/2010/main" val="4167361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85" dirty="0"/>
              <a:t>Describing Data</a:t>
            </a:r>
            <a:endParaRPr cap="small" spc="85" dirty="0"/>
          </a:p>
        </p:txBody>
      </p:sp>
      <p:sp>
        <p:nvSpPr>
          <p:cNvPr id="5" name="object 5"/>
          <p:cNvSpPr txBox="1">
            <a:spLocks noGrp="1"/>
          </p:cNvSpPr>
          <p:nvPr>
            <p:ph type="ftr" sz="quarter" idx="5"/>
          </p:nvPr>
        </p:nvSpPr>
        <p:spPr>
          <a:xfrm>
            <a:off x="535940" y="6587706"/>
            <a:ext cx="3603625" cy="177800"/>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0"/>
              </a:spcBef>
            </a:pPr>
            <a:r>
              <a:rPr lang="en-US" spc="60"/>
              <a:t>CS</a:t>
            </a:r>
            <a:r>
              <a:rPr lang="en-US" spc="55"/>
              <a:t> </a:t>
            </a:r>
            <a:r>
              <a:rPr lang="en-US" spc="20"/>
              <a:t>584</a:t>
            </a:r>
            <a:r>
              <a:rPr lang="en-US" spc="60"/>
              <a:t> </a:t>
            </a:r>
            <a:r>
              <a:rPr lang="en-US" spc="50"/>
              <a:t>–</a:t>
            </a:r>
            <a:r>
              <a:rPr lang="en-US" spc="60"/>
              <a:t> Machine</a:t>
            </a:r>
            <a:r>
              <a:rPr lang="en-US" spc="80"/>
              <a:t> </a:t>
            </a:r>
            <a:r>
              <a:rPr lang="en-US" spc="70"/>
              <a:t>Learning </a:t>
            </a:r>
            <a:r>
              <a:rPr lang="en-US" spc="50"/>
              <a:t>–</a:t>
            </a:r>
            <a:r>
              <a:rPr lang="en-US" spc="60"/>
              <a:t> </a:t>
            </a:r>
            <a:r>
              <a:rPr lang="en-US" spc="20"/>
              <a:t>Illinois</a:t>
            </a:r>
            <a:r>
              <a:rPr lang="en-US" spc="55"/>
              <a:t> </a:t>
            </a:r>
            <a:r>
              <a:rPr lang="en-US" spc="80"/>
              <a:t>Institute</a:t>
            </a:r>
            <a:r>
              <a:rPr lang="en-US" spc="90"/>
              <a:t> </a:t>
            </a:r>
            <a:r>
              <a:rPr lang="en-US" spc="20"/>
              <a:t>of</a:t>
            </a:r>
            <a:r>
              <a:rPr lang="en-US" spc="65"/>
              <a:t> </a:t>
            </a:r>
            <a:r>
              <a:rPr lang="en-US" spc="-10"/>
              <a:t>Technology</a:t>
            </a:r>
            <a:endParaRPr spc="-10" dirty="0"/>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19</a:t>
            </a:r>
            <a:endParaRPr sz="1400">
              <a:latin typeface="Times New Roman"/>
              <a:cs typeface="Times New Roman"/>
            </a:endParaRPr>
          </a:p>
        </p:txBody>
      </p:sp>
      <p:pic>
        <p:nvPicPr>
          <p:cNvPr id="3" name="Picture 2">
            <a:extLst>
              <a:ext uri="{FF2B5EF4-FFF2-40B4-BE49-F238E27FC236}">
                <a16:creationId xmlns:a16="http://schemas.microsoft.com/office/drawing/2014/main" id="{4E4B174F-6910-FEC0-6F8E-6C56A16204F8}"/>
              </a:ext>
            </a:extLst>
          </p:cNvPr>
          <p:cNvPicPr>
            <a:picLocks noChangeAspect="1"/>
          </p:cNvPicPr>
          <p:nvPr/>
        </p:nvPicPr>
        <p:blipFill>
          <a:blip r:embed="rId2"/>
          <a:stretch>
            <a:fillRect/>
          </a:stretch>
        </p:blipFill>
        <p:spPr>
          <a:xfrm>
            <a:off x="0" y="1516241"/>
            <a:ext cx="7415404" cy="5160365"/>
          </a:xfrm>
          <a:prstGeom prst="rect">
            <a:avLst/>
          </a:prstGeom>
        </p:spPr>
      </p:pic>
      <p:sp>
        <p:nvSpPr>
          <p:cNvPr id="7" name="TextBox 6">
            <a:extLst>
              <a:ext uri="{FF2B5EF4-FFF2-40B4-BE49-F238E27FC236}">
                <a16:creationId xmlns:a16="http://schemas.microsoft.com/office/drawing/2014/main" id="{4135E4D6-EBA9-AD12-CD18-144DB4E41143}"/>
              </a:ext>
            </a:extLst>
          </p:cNvPr>
          <p:cNvSpPr txBox="1"/>
          <p:nvPr/>
        </p:nvSpPr>
        <p:spPr>
          <a:xfrm>
            <a:off x="7278559" y="1683700"/>
            <a:ext cx="1865441" cy="923330"/>
          </a:xfrm>
          <a:prstGeom prst="rect">
            <a:avLst/>
          </a:prstGeom>
          <a:noFill/>
        </p:spPr>
        <p:txBody>
          <a:bodyPr wrap="square">
            <a:spAutoFit/>
          </a:bodyPr>
          <a:lstStyle/>
          <a:p>
            <a:pPr marL="285750" indent="-285750">
              <a:buFont typeface="Arial" panose="020B0604020202020204" pitchFamily="34" charset="0"/>
              <a:buChar char="•"/>
            </a:pPr>
            <a:r>
              <a:rPr lang="en-US" dirty="0"/>
              <a:t>Actual data look very different</a:t>
            </a:r>
          </a:p>
        </p:txBody>
      </p:sp>
    </p:spTree>
    <p:extLst>
      <p:ext uri="{BB962C8B-B14F-4D97-AF65-F5344CB8AC3E}">
        <p14:creationId xmlns:p14="http://schemas.microsoft.com/office/powerpoint/2010/main" val="796200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19261" y="5871768"/>
            <a:ext cx="229870" cy="240029"/>
          </a:xfrm>
          <a:prstGeom prst="rect">
            <a:avLst/>
          </a:prstGeom>
        </p:spPr>
        <p:txBody>
          <a:bodyPr vert="horz" wrap="square" lIns="0" tIns="13335" rIns="0" bIns="0" rtlCol="0">
            <a:spAutoFit/>
          </a:bodyPr>
          <a:lstStyle/>
          <a:p>
            <a:pPr marL="12700">
              <a:lnSpc>
                <a:spcPct val="100000"/>
              </a:lnSpc>
              <a:spcBef>
                <a:spcPts val="105"/>
              </a:spcBef>
            </a:pPr>
            <a:r>
              <a:rPr sz="1400" b="1" spc="75" dirty="0">
                <a:solidFill>
                  <a:srgbClr val="FFFFFF"/>
                </a:solidFill>
                <a:latin typeface="Times New Roman"/>
                <a:cs typeface="Times New Roman"/>
              </a:rPr>
              <a:t>47</a:t>
            </a:r>
            <a:endParaRPr sz="1400">
              <a:latin typeface="Times New Roman"/>
              <a:cs typeface="Times New Roman"/>
            </a:endParaRPr>
          </a:p>
        </p:txBody>
      </p:sp>
      <p:sp>
        <p:nvSpPr>
          <p:cNvPr id="4" name="object 4"/>
          <p:cNvSpPr txBox="1">
            <a:spLocks noGrp="1"/>
          </p:cNvSpPr>
          <p:nvPr>
            <p:ph type="ftr" sz="quarter" idx="5"/>
          </p:nvPr>
        </p:nvSpPr>
        <p:spPr>
          <a:xfrm>
            <a:off x="535940" y="6587710"/>
            <a:ext cx="3604895" cy="178434"/>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5"/>
              </a:spcBef>
            </a:pPr>
            <a:r>
              <a:rPr lang="en-US" spc="60"/>
              <a:t>CS</a:t>
            </a:r>
            <a:r>
              <a:rPr lang="en-US" spc="45"/>
              <a:t> </a:t>
            </a:r>
            <a:r>
              <a:rPr lang="en-US" spc="50"/>
              <a:t>584 </a:t>
            </a:r>
            <a:r>
              <a:rPr lang="en-US" spc="55"/>
              <a:t>–</a:t>
            </a:r>
            <a:r>
              <a:rPr lang="en-US" spc="50"/>
              <a:t> </a:t>
            </a:r>
            <a:r>
              <a:rPr lang="en-US" spc="60"/>
              <a:t>Machine</a:t>
            </a:r>
            <a:r>
              <a:rPr lang="en-US" spc="65"/>
              <a:t> </a:t>
            </a:r>
            <a:r>
              <a:rPr lang="en-US" spc="70"/>
              <a:t>Learning</a:t>
            </a:r>
            <a:r>
              <a:rPr lang="en-US" spc="65"/>
              <a:t> </a:t>
            </a:r>
            <a:r>
              <a:rPr lang="en-US" spc="55"/>
              <a:t>–</a:t>
            </a:r>
            <a:r>
              <a:rPr lang="en-US" spc="45"/>
              <a:t> </a:t>
            </a:r>
            <a:r>
              <a:rPr lang="en-US" spc="20"/>
              <a:t>Illinois</a:t>
            </a:r>
            <a:r>
              <a:rPr lang="en-US" spc="45"/>
              <a:t> </a:t>
            </a:r>
            <a:r>
              <a:rPr lang="en-US" spc="80"/>
              <a:t>Institute </a:t>
            </a:r>
            <a:r>
              <a:rPr lang="en-US" spc="20"/>
              <a:t>of</a:t>
            </a:r>
            <a:r>
              <a:rPr lang="en-US" spc="55"/>
              <a:t> </a:t>
            </a:r>
            <a:r>
              <a:rPr lang="en-US" spc="-10"/>
              <a:t>Technology</a:t>
            </a:r>
            <a:endParaRPr spc="-10" dirty="0"/>
          </a:p>
        </p:txBody>
      </p:sp>
      <p:sp>
        <p:nvSpPr>
          <p:cNvPr id="3" name="object 3"/>
          <p:cNvSpPr txBox="1">
            <a:spLocks noGrp="1"/>
          </p:cNvSpPr>
          <p:nvPr>
            <p:ph type="title"/>
          </p:nvPr>
        </p:nvSpPr>
        <p:spPr>
          <a:xfrm>
            <a:off x="535940" y="3800235"/>
            <a:ext cx="7846060" cy="505267"/>
          </a:xfrm>
          <a:prstGeom prst="rect">
            <a:avLst/>
          </a:prstGeom>
        </p:spPr>
        <p:txBody>
          <a:bodyPr vert="horz" wrap="square" lIns="0" tIns="12700" rIns="0" bIns="0" rtlCol="0">
            <a:spAutoFit/>
          </a:bodyPr>
          <a:lstStyle/>
          <a:p>
            <a:pPr marL="12700">
              <a:lnSpc>
                <a:spcPct val="100000"/>
              </a:lnSpc>
              <a:spcBef>
                <a:spcPts val="100"/>
              </a:spcBef>
            </a:pPr>
            <a:r>
              <a:rPr lang="en-US" cap="small" spc="145" dirty="0"/>
              <a:t>Reasoning over data</a:t>
            </a:r>
            <a:endParaRPr cap="small" spc="105" dirty="0"/>
          </a:p>
        </p:txBody>
      </p:sp>
    </p:spTree>
    <p:extLst>
      <p:ext uri="{BB962C8B-B14F-4D97-AF65-F5344CB8AC3E}">
        <p14:creationId xmlns:p14="http://schemas.microsoft.com/office/powerpoint/2010/main" val="883856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170" dirty="0"/>
              <a:t>Data Space and Hypotheses</a:t>
            </a:r>
            <a:endParaRPr cap="small" spc="114" dirty="0"/>
          </a:p>
        </p:txBody>
      </p:sp>
      <p:sp>
        <p:nvSpPr>
          <p:cNvPr id="5" name="object 5"/>
          <p:cNvSpPr txBox="1">
            <a:spLocks noGrp="1"/>
          </p:cNvSpPr>
          <p:nvPr>
            <p:ph type="ftr" sz="quarter" idx="5"/>
          </p:nvPr>
        </p:nvSpPr>
        <p:spPr>
          <a:xfrm>
            <a:off x="535940" y="6587710"/>
            <a:ext cx="3604895" cy="178434"/>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5"/>
              </a:spcBef>
            </a:pPr>
            <a:r>
              <a:rPr lang="en-US" spc="60"/>
              <a:t>CS</a:t>
            </a:r>
            <a:r>
              <a:rPr lang="en-US" spc="45"/>
              <a:t> </a:t>
            </a:r>
            <a:r>
              <a:rPr lang="en-US" spc="50"/>
              <a:t>584 </a:t>
            </a:r>
            <a:r>
              <a:rPr lang="en-US" spc="55"/>
              <a:t>–</a:t>
            </a:r>
            <a:r>
              <a:rPr lang="en-US" spc="50"/>
              <a:t> </a:t>
            </a:r>
            <a:r>
              <a:rPr lang="en-US" spc="60"/>
              <a:t>Machine</a:t>
            </a:r>
            <a:r>
              <a:rPr lang="en-US" spc="65"/>
              <a:t> </a:t>
            </a:r>
            <a:r>
              <a:rPr lang="en-US" spc="70"/>
              <a:t>Learning</a:t>
            </a:r>
            <a:r>
              <a:rPr lang="en-US" spc="65"/>
              <a:t> </a:t>
            </a:r>
            <a:r>
              <a:rPr lang="en-US" spc="55"/>
              <a:t>–</a:t>
            </a:r>
            <a:r>
              <a:rPr lang="en-US" spc="45"/>
              <a:t> </a:t>
            </a:r>
            <a:r>
              <a:rPr lang="en-US" spc="20"/>
              <a:t>Illinois</a:t>
            </a:r>
            <a:r>
              <a:rPr lang="en-US" spc="45"/>
              <a:t> </a:t>
            </a:r>
            <a:r>
              <a:rPr lang="en-US" spc="80"/>
              <a:t>Institute </a:t>
            </a:r>
            <a:r>
              <a:rPr lang="en-US" spc="20"/>
              <a:t>of</a:t>
            </a:r>
            <a:r>
              <a:rPr lang="en-US" spc="55"/>
              <a:t> </a:t>
            </a:r>
            <a:r>
              <a:rPr lang="en-US" spc="-10"/>
              <a:t>Technology</a:t>
            </a:r>
            <a:endParaRPr spc="-10" dirty="0"/>
          </a:p>
        </p:txBody>
      </p:sp>
      <p:sp>
        <p:nvSpPr>
          <p:cNvPr id="4" name="object 4"/>
          <p:cNvSpPr txBox="1"/>
          <p:nvPr/>
        </p:nvSpPr>
        <p:spPr>
          <a:xfrm>
            <a:off x="8371078" y="5871768"/>
            <a:ext cx="128270" cy="240029"/>
          </a:xfrm>
          <a:prstGeom prst="rect">
            <a:avLst/>
          </a:prstGeom>
        </p:spPr>
        <p:txBody>
          <a:bodyPr vert="horz" wrap="square" lIns="0" tIns="13335" rIns="0" bIns="0" rtlCol="0">
            <a:spAutoFit/>
          </a:bodyPr>
          <a:lstStyle/>
          <a:p>
            <a:pPr marL="12700">
              <a:lnSpc>
                <a:spcPct val="100000"/>
              </a:lnSpc>
              <a:spcBef>
                <a:spcPts val="105"/>
              </a:spcBef>
            </a:pPr>
            <a:r>
              <a:rPr sz="1400" b="1" spc="105" dirty="0">
                <a:solidFill>
                  <a:srgbClr val="FFFFFF"/>
                </a:solidFill>
                <a:latin typeface="Times New Roman"/>
                <a:cs typeface="Times New Roman"/>
              </a:rPr>
              <a:t>5</a:t>
            </a:r>
            <a:endParaRPr sz="1400">
              <a:latin typeface="Times New Roman"/>
              <a:cs typeface="Times New Roman"/>
            </a:endParaRPr>
          </a:p>
        </p:txBody>
      </p:sp>
      <p:grpSp>
        <p:nvGrpSpPr>
          <p:cNvPr id="10" name="Group 9">
            <a:extLst>
              <a:ext uri="{FF2B5EF4-FFF2-40B4-BE49-F238E27FC236}">
                <a16:creationId xmlns:a16="http://schemas.microsoft.com/office/drawing/2014/main" id="{2EF6DA27-0D32-C158-DB6C-4E4BECAC22F0}"/>
              </a:ext>
            </a:extLst>
          </p:cNvPr>
          <p:cNvGrpSpPr/>
          <p:nvPr/>
        </p:nvGrpSpPr>
        <p:grpSpPr>
          <a:xfrm>
            <a:off x="2705099" y="4173479"/>
            <a:ext cx="4038601" cy="2286000"/>
            <a:chOff x="4800600" y="1579356"/>
            <a:chExt cx="4038601" cy="2286000"/>
          </a:xfrm>
        </p:grpSpPr>
        <p:pic>
          <p:nvPicPr>
            <p:cNvPr id="1026" name="Picture 2" descr="We would like to use regression to fit a sinusoidal | Chegg.com">
              <a:extLst>
                <a:ext uri="{FF2B5EF4-FFF2-40B4-BE49-F238E27FC236}">
                  <a16:creationId xmlns:a16="http://schemas.microsoft.com/office/drawing/2014/main" id="{14694389-A621-0BAA-1D5A-8C39815C5A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74" t="3334" r="18588" b="63333"/>
            <a:stretch/>
          </p:blipFill>
          <p:spPr bwMode="auto">
            <a:xfrm>
              <a:off x="4800600" y="1579356"/>
              <a:ext cx="4038601"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E6F39D0-3947-97AB-70CB-93A395F79676}"/>
                </a:ext>
              </a:extLst>
            </p:cNvPr>
            <p:cNvCxnSpPr>
              <a:cxnSpLocks/>
            </p:cNvCxnSpPr>
            <p:nvPr/>
          </p:nvCxnSpPr>
          <p:spPr>
            <a:xfrm>
              <a:off x="5084826" y="2714212"/>
              <a:ext cx="3286252" cy="8144"/>
            </a:xfrm>
            <a:prstGeom prst="line">
              <a:avLst/>
            </a:prstGeom>
            <a:ln w="44450">
              <a:solidFill>
                <a:schemeClr val="accent5">
                  <a:lumMod val="75000"/>
                </a:schemeClr>
              </a:solidFill>
            </a:ln>
          </p:spPr>
          <p:style>
            <a:lnRef idx="1">
              <a:schemeClr val="accent5"/>
            </a:lnRef>
            <a:fillRef idx="0">
              <a:schemeClr val="accent5"/>
            </a:fillRef>
            <a:effectRef idx="0">
              <a:schemeClr val="accent5"/>
            </a:effectRef>
            <a:fontRef idx="minor">
              <a:schemeClr val="tx1"/>
            </a:fontRef>
          </p:style>
        </p:cxnSp>
      </p:grpSp>
      <p:pic>
        <p:nvPicPr>
          <p:cNvPr id="1028" name="Picture 4" descr="Polynomial Regression: The Only Introduction You'll Need | by Aden  Haussmann | Towards Data Science">
            <a:extLst>
              <a:ext uri="{FF2B5EF4-FFF2-40B4-BE49-F238E27FC236}">
                <a16:creationId xmlns:a16="http://schemas.microsoft.com/office/drawing/2014/main" id="{9DA9F2A7-A275-26D5-8FD0-BAE2E6717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447800"/>
            <a:ext cx="4227820" cy="28178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78C8974-8A68-EA84-9E37-6882997988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78"/>
          <a:stretch/>
        </p:blipFill>
        <p:spPr bwMode="auto">
          <a:xfrm>
            <a:off x="574040" y="1350350"/>
            <a:ext cx="4064000" cy="2823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49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225" dirty="0"/>
              <a:t>The</a:t>
            </a:r>
            <a:r>
              <a:rPr cap="small" spc="254" dirty="0"/>
              <a:t> </a:t>
            </a:r>
            <a:r>
              <a:rPr cap="small" spc="130" dirty="0"/>
              <a:t>Million-</a:t>
            </a:r>
            <a:r>
              <a:rPr cap="small" spc="100" dirty="0"/>
              <a:t>Dollar</a:t>
            </a:r>
            <a:r>
              <a:rPr cap="small" spc="305" dirty="0"/>
              <a:t> </a:t>
            </a:r>
            <a:r>
              <a:rPr cap="small" spc="145" dirty="0"/>
              <a:t>Question</a:t>
            </a:r>
          </a:p>
        </p:txBody>
      </p:sp>
      <p:sp>
        <p:nvSpPr>
          <p:cNvPr id="5" name="object 5"/>
          <p:cNvSpPr txBox="1">
            <a:spLocks noGrp="1"/>
          </p:cNvSpPr>
          <p:nvPr>
            <p:ph type="ftr" sz="quarter" idx="5"/>
          </p:nvPr>
        </p:nvSpPr>
        <p:spPr>
          <a:xfrm>
            <a:off x="535940" y="6587710"/>
            <a:ext cx="3604895" cy="178434"/>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5"/>
              </a:spcBef>
            </a:pPr>
            <a:r>
              <a:rPr lang="en-US" spc="60"/>
              <a:t>CS</a:t>
            </a:r>
            <a:r>
              <a:rPr lang="en-US" spc="45"/>
              <a:t> </a:t>
            </a:r>
            <a:r>
              <a:rPr lang="en-US" spc="50"/>
              <a:t>584 </a:t>
            </a:r>
            <a:r>
              <a:rPr lang="en-US" spc="55"/>
              <a:t>–</a:t>
            </a:r>
            <a:r>
              <a:rPr lang="en-US" spc="50"/>
              <a:t> </a:t>
            </a:r>
            <a:r>
              <a:rPr lang="en-US" spc="60"/>
              <a:t>Machine</a:t>
            </a:r>
            <a:r>
              <a:rPr lang="en-US" spc="65"/>
              <a:t> </a:t>
            </a:r>
            <a:r>
              <a:rPr lang="en-US" spc="70"/>
              <a:t>Learning</a:t>
            </a:r>
            <a:r>
              <a:rPr lang="en-US" spc="65"/>
              <a:t> </a:t>
            </a:r>
            <a:r>
              <a:rPr lang="en-US" spc="55"/>
              <a:t>–</a:t>
            </a:r>
            <a:r>
              <a:rPr lang="en-US" spc="45"/>
              <a:t> </a:t>
            </a:r>
            <a:r>
              <a:rPr lang="en-US" spc="20"/>
              <a:t>Illinois</a:t>
            </a:r>
            <a:r>
              <a:rPr lang="en-US" spc="45"/>
              <a:t> </a:t>
            </a:r>
            <a:r>
              <a:rPr lang="en-US" spc="80"/>
              <a:t>Institute </a:t>
            </a:r>
            <a:r>
              <a:rPr lang="en-US" spc="20"/>
              <a:t>of</a:t>
            </a:r>
            <a:r>
              <a:rPr lang="en-US" spc="55"/>
              <a:t> </a:t>
            </a:r>
            <a:r>
              <a:rPr lang="en-US" spc="-10"/>
              <a:t>Technology</a:t>
            </a:r>
            <a:endParaRPr spc="-10" dirty="0"/>
          </a:p>
        </p:txBody>
      </p:sp>
      <p:sp>
        <p:nvSpPr>
          <p:cNvPr id="3" name="object 3"/>
          <p:cNvSpPr txBox="1"/>
          <p:nvPr/>
        </p:nvSpPr>
        <p:spPr>
          <a:xfrm>
            <a:off x="535940" y="1594231"/>
            <a:ext cx="7148830" cy="4137543"/>
          </a:xfrm>
          <a:prstGeom prst="rect">
            <a:avLst/>
          </a:prstGeom>
        </p:spPr>
        <p:txBody>
          <a:bodyPr vert="horz" wrap="square" lIns="0" tIns="12700" rIns="0" bIns="0" rtlCol="0">
            <a:spAutoFit/>
          </a:bodyPr>
          <a:lstStyle/>
          <a:p>
            <a:pPr marL="286385" marR="121920" indent="-274320">
              <a:lnSpc>
                <a:spcPct val="110000"/>
              </a:lnSpc>
              <a:spcBef>
                <a:spcPts val="100"/>
              </a:spcBef>
              <a:buClr>
                <a:srgbClr val="FD8537"/>
              </a:buClr>
              <a:buSzPct val="68750"/>
              <a:buFont typeface="Wingdings"/>
              <a:buChar char=""/>
              <a:tabLst>
                <a:tab pos="286385" algn="l"/>
              </a:tabLst>
            </a:pPr>
            <a:r>
              <a:rPr sz="2400" spc="215" dirty="0">
                <a:latin typeface="Times New Roman"/>
                <a:cs typeface="Times New Roman"/>
              </a:rPr>
              <a:t>What</a:t>
            </a:r>
            <a:r>
              <a:rPr sz="2400" spc="75" dirty="0">
                <a:latin typeface="Times New Roman"/>
                <a:cs typeface="Times New Roman"/>
              </a:rPr>
              <a:t> </a:t>
            </a:r>
            <a:r>
              <a:rPr sz="2400" spc="120" dirty="0">
                <a:latin typeface="Times New Roman"/>
                <a:cs typeface="Times New Roman"/>
              </a:rPr>
              <a:t>does</a:t>
            </a:r>
            <a:r>
              <a:rPr sz="2400" spc="85" dirty="0">
                <a:latin typeface="Times New Roman"/>
                <a:cs typeface="Times New Roman"/>
              </a:rPr>
              <a:t> </a:t>
            </a:r>
            <a:r>
              <a:rPr sz="2400" spc="215" dirty="0">
                <a:latin typeface="Times New Roman"/>
                <a:cs typeface="Times New Roman"/>
              </a:rPr>
              <a:t>the</a:t>
            </a:r>
            <a:r>
              <a:rPr sz="2400" spc="65" dirty="0">
                <a:latin typeface="Times New Roman"/>
                <a:cs typeface="Times New Roman"/>
              </a:rPr>
              <a:t> </a:t>
            </a:r>
            <a:r>
              <a:rPr sz="2400" spc="155" dirty="0">
                <a:latin typeface="Times New Roman"/>
                <a:cs typeface="Times New Roman"/>
              </a:rPr>
              <a:t>hypothesis</a:t>
            </a:r>
            <a:r>
              <a:rPr sz="2400" spc="65" dirty="0">
                <a:latin typeface="Times New Roman"/>
                <a:cs typeface="Times New Roman"/>
              </a:rPr>
              <a:t> </a:t>
            </a:r>
            <a:r>
              <a:rPr sz="2400" spc="145" dirty="0">
                <a:latin typeface="Times New Roman"/>
                <a:cs typeface="Times New Roman"/>
              </a:rPr>
              <a:t>even</a:t>
            </a:r>
            <a:r>
              <a:rPr sz="2400" spc="75" dirty="0">
                <a:latin typeface="Times New Roman"/>
                <a:cs typeface="Times New Roman"/>
              </a:rPr>
              <a:t> </a:t>
            </a:r>
            <a:r>
              <a:rPr sz="2400" spc="70" dirty="0">
                <a:latin typeface="Times New Roman"/>
                <a:cs typeface="Times New Roman"/>
              </a:rPr>
              <a:t>look</a:t>
            </a:r>
            <a:r>
              <a:rPr sz="2400" spc="65" dirty="0">
                <a:latin typeface="Times New Roman"/>
                <a:cs typeface="Times New Roman"/>
              </a:rPr>
              <a:t> </a:t>
            </a:r>
            <a:r>
              <a:rPr sz="2400" spc="100" dirty="0">
                <a:latin typeface="Times New Roman"/>
                <a:cs typeface="Times New Roman"/>
              </a:rPr>
              <a:t>like?</a:t>
            </a:r>
            <a:r>
              <a:rPr sz="2400" spc="65" dirty="0">
                <a:latin typeface="Times New Roman"/>
                <a:cs typeface="Times New Roman"/>
              </a:rPr>
              <a:t> </a:t>
            </a:r>
            <a:r>
              <a:rPr sz="2400" spc="215" dirty="0">
                <a:latin typeface="Times New Roman"/>
                <a:cs typeface="Times New Roman"/>
              </a:rPr>
              <a:t>What</a:t>
            </a:r>
            <a:r>
              <a:rPr sz="2400" spc="80" dirty="0">
                <a:latin typeface="Times New Roman"/>
                <a:cs typeface="Times New Roman"/>
              </a:rPr>
              <a:t> </a:t>
            </a:r>
            <a:r>
              <a:rPr sz="2400" spc="125" dirty="0">
                <a:latin typeface="Times New Roman"/>
                <a:cs typeface="Times New Roman"/>
              </a:rPr>
              <a:t>is</a:t>
            </a:r>
            <a:r>
              <a:rPr sz="2400" spc="75" dirty="0">
                <a:latin typeface="Times New Roman"/>
                <a:cs typeface="Times New Roman"/>
              </a:rPr>
              <a:t> </a:t>
            </a:r>
            <a:r>
              <a:rPr sz="2400" spc="215" dirty="0">
                <a:latin typeface="Times New Roman"/>
                <a:cs typeface="Times New Roman"/>
              </a:rPr>
              <a:t>the</a:t>
            </a:r>
            <a:r>
              <a:rPr sz="2400" spc="75" dirty="0">
                <a:latin typeface="Times New Roman"/>
                <a:cs typeface="Times New Roman"/>
              </a:rPr>
              <a:t> </a:t>
            </a:r>
            <a:r>
              <a:rPr sz="2400" spc="145" dirty="0">
                <a:latin typeface="Times New Roman"/>
                <a:cs typeface="Times New Roman"/>
              </a:rPr>
              <a:t>hypothesis </a:t>
            </a:r>
            <a:r>
              <a:rPr sz="2400" spc="110" dirty="0">
                <a:latin typeface="Times New Roman"/>
                <a:cs typeface="Times New Roman"/>
              </a:rPr>
              <a:t>space?</a:t>
            </a:r>
            <a:endParaRPr sz="2400" dirty="0">
              <a:latin typeface="Times New Roman"/>
              <a:cs typeface="Times New Roman"/>
            </a:endParaRPr>
          </a:p>
          <a:p>
            <a:pPr marL="286385" indent="-273685">
              <a:lnSpc>
                <a:spcPct val="100000"/>
              </a:lnSpc>
              <a:spcBef>
                <a:spcPts val="890"/>
              </a:spcBef>
              <a:buClr>
                <a:srgbClr val="FD8537"/>
              </a:buClr>
              <a:buSzPct val="68750"/>
              <a:buFont typeface="Wingdings"/>
              <a:buChar char=""/>
              <a:tabLst>
                <a:tab pos="286385" algn="l"/>
              </a:tabLst>
            </a:pPr>
            <a:r>
              <a:rPr sz="2400" spc="170" dirty="0">
                <a:latin typeface="Times New Roman"/>
                <a:cs typeface="Times New Roman"/>
              </a:rPr>
              <a:t>Is</a:t>
            </a:r>
            <a:r>
              <a:rPr sz="2400" spc="70" dirty="0">
                <a:latin typeface="Times New Roman"/>
                <a:cs typeface="Times New Roman"/>
              </a:rPr>
              <a:t> </a:t>
            </a:r>
            <a:r>
              <a:rPr sz="2400" spc="130" dirty="0">
                <a:latin typeface="Times New Roman"/>
                <a:cs typeface="Times New Roman"/>
              </a:rPr>
              <a:t>it</a:t>
            </a:r>
            <a:endParaRPr sz="2400" dirty="0">
              <a:latin typeface="Times New Roman"/>
              <a:cs typeface="Times New Roman"/>
            </a:endParaRPr>
          </a:p>
          <a:p>
            <a:pPr marL="652780" marR="970280" lvl="1" indent="-274320">
              <a:lnSpc>
                <a:spcPct val="110000"/>
              </a:lnSpc>
              <a:spcBef>
                <a:spcPts val="540"/>
              </a:spcBef>
              <a:buClr>
                <a:srgbClr val="FD8537"/>
              </a:buClr>
              <a:buSzPct val="78571"/>
              <a:buFont typeface="Wingdings 2"/>
              <a:buChar char=""/>
              <a:tabLst>
                <a:tab pos="652780" algn="l"/>
              </a:tabLst>
            </a:pPr>
            <a:r>
              <a:rPr sz="2100" spc="229" dirty="0">
                <a:latin typeface="Times New Roman"/>
                <a:cs typeface="Times New Roman"/>
              </a:rPr>
              <a:t>a</a:t>
            </a:r>
            <a:r>
              <a:rPr sz="2100" spc="70" dirty="0">
                <a:latin typeface="Times New Roman"/>
                <a:cs typeface="Times New Roman"/>
              </a:rPr>
              <a:t> logical </a:t>
            </a:r>
            <a:r>
              <a:rPr sz="2100" spc="135" dirty="0">
                <a:latin typeface="Times New Roman"/>
                <a:cs typeface="Times New Roman"/>
              </a:rPr>
              <a:t>formula</a:t>
            </a:r>
            <a:r>
              <a:rPr sz="2100" spc="60" dirty="0">
                <a:latin typeface="Times New Roman"/>
                <a:cs typeface="Times New Roman"/>
              </a:rPr>
              <a:t> </a:t>
            </a:r>
            <a:r>
              <a:rPr sz="2100" dirty="0">
                <a:latin typeface="Times New Roman"/>
                <a:cs typeface="Times New Roman"/>
              </a:rPr>
              <a:t>of</a:t>
            </a:r>
            <a:r>
              <a:rPr sz="2100" spc="75" dirty="0">
                <a:latin typeface="Times New Roman"/>
                <a:cs typeface="Times New Roman"/>
              </a:rPr>
              <a:t> </a:t>
            </a:r>
            <a:r>
              <a:rPr sz="2100" spc="114" dirty="0">
                <a:latin typeface="Times New Roman"/>
                <a:cs typeface="Times New Roman"/>
              </a:rPr>
              <a:t>conjunctions</a:t>
            </a:r>
            <a:r>
              <a:rPr sz="2100" spc="95" dirty="0">
                <a:latin typeface="Times New Roman"/>
                <a:cs typeface="Times New Roman"/>
              </a:rPr>
              <a:t> </a:t>
            </a:r>
            <a:r>
              <a:rPr sz="2100" spc="70" dirty="0">
                <a:latin typeface="Times New Roman"/>
                <a:cs typeface="Times New Roman"/>
              </a:rPr>
              <a:t>(ANDs)</a:t>
            </a:r>
            <a:r>
              <a:rPr sz="2100" spc="85" dirty="0">
                <a:latin typeface="Times New Roman"/>
                <a:cs typeface="Times New Roman"/>
              </a:rPr>
              <a:t> </a:t>
            </a:r>
            <a:r>
              <a:rPr sz="2100" spc="170" dirty="0">
                <a:latin typeface="Times New Roman"/>
                <a:cs typeface="Times New Roman"/>
              </a:rPr>
              <a:t>and </a:t>
            </a:r>
            <a:r>
              <a:rPr sz="2100" spc="125" dirty="0">
                <a:latin typeface="Times New Roman"/>
                <a:cs typeface="Times New Roman"/>
              </a:rPr>
              <a:t>disjunctions</a:t>
            </a:r>
            <a:r>
              <a:rPr sz="2100" spc="110" dirty="0">
                <a:latin typeface="Times New Roman"/>
                <a:cs typeface="Times New Roman"/>
              </a:rPr>
              <a:t> </a:t>
            </a:r>
            <a:r>
              <a:rPr sz="2100" spc="45" dirty="0">
                <a:latin typeface="Times New Roman"/>
                <a:cs typeface="Times New Roman"/>
              </a:rPr>
              <a:t>(ORs)?</a:t>
            </a:r>
            <a:endParaRPr sz="2100" dirty="0">
              <a:latin typeface="Times New Roman"/>
              <a:cs typeface="Times New Roman"/>
            </a:endParaRPr>
          </a:p>
          <a:p>
            <a:pPr marL="652780" lvl="1" indent="-274320">
              <a:lnSpc>
                <a:spcPct val="100000"/>
              </a:lnSpc>
              <a:spcBef>
                <a:spcPts val="755"/>
              </a:spcBef>
              <a:buClr>
                <a:srgbClr val="FD8537"/>
              </a:buClr>
              <a:buSzPct val="78571"/>
              <a:buFont typeface="Wingdings 2"/>
              <a:buChar char=""/>
              <a:tabLst>
                <a:tab pos="652780" algn="l"/>
              </a:tabLst>
            </a:pPr>
            <a:r>
              <a:rPr sz="2100" spc="229" dirty="0">
                <a:latin typeface="Times New Roman"/>
                <a:cs typeface="Times New Roman"/>
              </a:rPr>
              <a:t>a</a:t>
            </a:r>
            <a:r>
              <a:rPr sz="2100" spc="55" dirty="0">
                <a:latin typeface="Times New Roman"/>
                <a:cs typeface="Times New Roman"/>
              </a:rPr>
              <a:t> </a:t>
            </a:r>
            <a:r>
              <a:rPr sz="2100" spc="165" dirty="0">
                <a:latin typeface="Times New Roman"/>
                <a:cs typeface="Times New Roman"/>
              </a:rPr>
              <a:t>set</a:t>
            </a:r>
            <a:r>
              <a:rPr sz="2100" spc="50" dirty="0">
                <a:latin typeface="Times New Roman"/>
                <a:cs typeface="Times New Roman"/>
              </a:rPr>
              <a:t> </a:t>
            </a:r>
            <a:r>
              <a:rPr sz="2100" dirty="0">
                <a:latin typeface="Times New Roman"/>
                <a:cs typeface="Times New Roman"/>
              </a:rPr>
              <a:t>of</a:t>
            </a:r>
            <a:r>
              <a:rPr sz="2100" spc="60" dirty="0">
                <a:latin typeface="Times New Roman"/>
                <a:cs typeface="Times New Roman"/>
              </a:rPr>
              <a:t> </a:t>
            </a:r>
            <a:r>
              <a:rPr sz="2100" spc="120" dirty="0">
                <a:latin typeface="Times New Roman"/>
                <a:cs typeface="Times New Roman"/>
              </a:rPr>
              <a:t>rules?</a:t>
            </a:r>
            <a:endParaRPr sz="2100" dirty="0">
              <a:latin typeface="Times New Roman"/>
              <a:cs typeface="Times New Roman"/>
            </a:endParaRPr>
          </a:p>
          <a:p>
            <a:pPr marL="652780" lvl="1" indent="-274320">
              <a:lnSpc>
                <a:spcPct val="100000"/>
              </a:lnSpc>
              <a:spcBef>
                <a:spcPts val="760"/>
              </a:spcBef>
              <a:buClr>
                <a:srgbClr val="FD8537"/>
              </a:buClr>
              <a:buSzPct val="78571"/>
              <a:buFont typeface="Wingdings 2"/>
              <a:buChar char=""/>
              <a:tabLst>
                <a:tab pos="652780" algn="l"/>
              </a:tabLst>
            </a:pPr>
            <a:r>
              <a:rPr sz="2100" spc="229" dirty="0">
                <a:latin typeface="Times New Roman"/>
                <a:cs typeface="Times New Roman"/>
              </a:rPr>
              <a:t>a</a:t>
            </a:r>
            <a:r>
              <a:rPr sz="2100" spc="60" dirty="0">
                <a:latin typeface="Times New Roman"/>
                <a:cs typeface="Times New Roman"/>
              </a:rPr>
              <a:t> </a:t>
            </a:r>
            <a:r>
              <a:rPr sz="2100" spc="95" dirty="0">
                <a:latin typeface="Times New Roman"/>
                <a:cs typeface="Times New Roman"/>
              </a:rPr>
              <a:t>decision</a:t>
            </a:r>
            <a:r>
              <a:rPr sz="2100" spc="60" dirty="0">
                <a:latin typeface="Times New Roman"/>
                <a:cs typeface="Times New Roman"/>
              </a:rPr>
              <a:t> </a:t>
            </a:r>
            <a:r>
              <a:rPr sz="2100" spc="130" dirty="0">
                <a:latin typeface="Times New Roman"/>
                <a:cs typeface="Times New Roman"/>
              </a:rPr>
              <a:t>tree?</a:t>
            </a:r>
            <a:endParaRPr sz="2100" dirty="0">
              <a:latin typeface="Times New Roman"/>
              <a:cs typeface="Times New Roman"/>
            </a:endParaRPr>
          </a:p>
          <a:p>
            <a:pPr marL="652780" marR="5080" lvl="1" indent="-274320">
              <a:lnSpc>
                <a:spcPct val="110100"/>
              </a:lnSpc>
              <a:spcBef>
                <a:spcPts val="500"/>
              </a:spcBef>
              <a:buClr>
                <a:srgbClr val="FD8537"/>
              </a:buClr>
              <a:buSzPct val="78571"/>
              <a:buFont typeface="Wingdings 2"/>
              <a:buChar char=""/>
              <a:tabLst>
                <a:tab pos="652780" algn="l"/>
              </a:tabLst>
            </a:pPr>
            <a:r>
              <a:rPr sz="2100" spc="229" dirty="0">
                <a:latin typeface="Times New Roman"/>
                <a:cs typeface="Times New Roman"/>
              </a:rPr>
              <a:t>a</a:t>
            </a:r>
            <a:r>
              <a:rPr sz="2100" spc="60" dirty="0">
                <a:latin typeface="Times New Roman"/>
                <a:cs typeface="Times New Roman"/>
              </a:rPr>
              <a:t> </a:t>
            </a:r>
            <a:r>
              <a:rPr sz="2100" spc="155" dirty="0">
                <a:latin typeface="Times New Roman"/>
                <a:cs typeface="Times New Roman"/>
              </a:rPr>
              <a:t>linear</a:t>
            </a:r>
            <a:r>
              <a:rPr sz="2100" spc="75" dirty="0">
                <a:latin typeface="Times New Roman"/>
                <a:cs typeface="Times New Roman"/>
              </a:rPr>
              <a:t> </a:t>
            </a:r>
            <a:r>
              <a:rPr sz="2100" spc="135" dirty="0">
                <a:latin typeface="Times New Roman"/>
                <a:cs typeface="Times New Roman"/>
              </a:rPr>
              <a:t>additive</a:t>
            </a:r>
            <a:r>
              <a:rPr sz="2100" spc="65" dirty="0">
                <a:latin typeface="Times New Roman"/>
                <a:cs typeface="Times New Roman"/>
              </a:rPr>
              <a:t> </a:t>
            </a:r>
            <a:r>
              <a:rPr sz="2100" spc="120" dirty="0">
                <a:latin typeface="Times New Roman"/>
                <a:cs typeface="Times New Roman"/>
              </a:rPr>
              <a:t>function</a:t>
            </a:r>
            <a:r>
              <a:rPr sz="2100" spc="80" dirty="0">
                <a:latin typeface="Times New Roman"/>
                <a:cs typeface="Times New Roman"/>
              </a:rPr>
              <a:t> </a:t>
            </a:r>
            <a:r>
              <a:rPr sz="2100" spc="155" dirty="0">
                <a:latin typeface="Times New Roman"/>
                <a:cs typeface="Times New Roman"/>
              </a:rPr>
              <a:t>where</a:t>
            </a:r>
            <a:r>
              <a:rPr sz="2100" spc="75" dirty="0">
                <a:latin typeface="Times New Roman"/>
                <a:cs typeface="Times New Roman"/>
              </a:rPr>
              <a:t> </a:t>
            </a:r>
            <a:r>
              <a:rPr sz="2100" spc="140" dirty="0">
                <a:latin typeface="Times New Roman"/>
                <a:cs typeface="Times New Roman"/>
              </a:rPr>
              <a:t>each</a:t>
            </a:r>
            <a:r>
              <a:rPr sz="2100" spc="70" dirty="0">
                <a:latin typeface="Times New Roman"/>
                <a:cs typeface="Times New Roman"/>
              </a:rPr>
              <a:t> </a:t>
            </a:r>
            <a:r>
              <a:rPr sz="2100" spc="165" dirty="0">
                <a:latin typeface="Times New Roman"/>
                <a:cs typeface="Times New Roman"/>
              </a:rPr>
              <a:t>feature</a:t>
            </a:r>
            <a:r>
              <a:rPr sz="2100" spc="60" dirty="0">
                <a:latin typeface="Times New Roman"/>
                <a:cs typeface="Times New Roman"/>
              </a:rPr>
              <a:t> </a:t>
            </a:r>
            <a:r>
              <a:rPr sz="2100" spc="204" dirty="0">
                <a:latin typeface="Times New Roman"/>
                <a:cs typeface="Times New Roman"/>
              </a:rPr>
              <a:t>has</a:t>
            </a:r>
            <a:r>
              <a:rPr sz="2100" spc="65" dirty="0">
                <a:latin typeface="Times New Roman"/>
                <a:cs typeface="Times New Roman"/>
              </a:rPr>
              <a:t> </a:t>
            </a:r>
            <a:r>
              <a:rPr sz="2100" spc="125" dirty="0">
                <a:latin typeface="Times New Roman"/>
                <a:cs typeface="Times New Roman"/>
              </a:rPr>
              <a:t>its </a:t>
            </a:r>
            <a:r>
              <a:rPr sz="2100" spc="105" dirty="0">
                <a:latin typeface="Times New Roman"/>
                <a:cs typeface="Times New Roman"/>
              </a:rPr>
              <a:t>own</a:t>
            </a:r>
            <a:r>
              <a:rPr sz="2100" spc="80" dirty="0">
                <a:latin typeface="Times New Roman"/>
                <a:cs typeface="Times New Roman"/>
              </a:rPr>
              <a:t> </a:t>
            </a:r>
            <a:r>
              <a:rPr sz="2100" spc="120" dirty="0">
                <a:latin typeface="Times New Roman"/>
                <a:cs typeface="Times New Roman"/>
              </a:rPr>
              <a:t>weight,</a:t>
            </a:r>
            <a:r>
              <a:rPr sz="2100" spc="75" dirty="0">
                <a:latin typeface="Times New Roman"/>
                <a:cs typeface="Times New Roman"/>
              </a:rPr>
              <a:t> </a:t>
            </a:r>
            <a:r>
              <a:rPr sz="2100" spc="195" dirty="0">
                <a:latin typeface="Times New Roman"/>
                <a:cs typeface="Times New Roman"/>
              </a:rPr>
              <a:t>and</a:t>
            </a:r>
            <a:r>
              <a:rPr sz="2100" spc="70" dirty="0">
                <a:latin typeface="Times New Roman"/>
                <a:cs typeface="Times New Roman"/>
              </a:rPr>
              <a:t> </a:t>
            </a:r>
            <a:r>
              <a:rPr sz="2100" spc="145" dirty="0">
                <a:latin typeface="Times New Roman"/>
                <a:cs typeface="Times New Roman"/>
              </a:rPr>
              <a:t>it</a:t>
            </a:r>
            <a:r>
              <a:rPr sz="2100" spc="70" dirty="0">
                <a:latin typeface="Times New Roman"/>
                <a:cs typeface="Times New Roman"/>
              </a:rPr>
              <a:t> </a:t>
            </a:r>
            <a:r>
              <a:rPr sz="2100" spc="145" dirty="0">
                <a:latin typeface="Times New Roman"/>
                <a:cs typeface="Times New Roman"/>
              </a:rPr>
              <a:t>contributes</a:t>
            </a:r>
            <a:r>
              <a:rPr sz="2100" spc="80" dirty="0">
                <a:latin typeface="Times New Roman"/>
                <a:cs typeface="Times New Roman"/>
              </a:rPr>
              <a:t> </a:t>
            </a:r>
            <a:r>
              <a:rPr sz="2100" spc="110" dirty="0">
                <a:latin typeface="Times New Roman"/>
                <a:cs typeface="Times New Roman"/>
              </a:rPr>
              <a:t>one</a:t>
            </a:r>
            <a:r>
              <a:rPr sz="2100" spc="70" dirty="0">
                <a:latin typeface="Times New Roman"/>
                <a:cs typeface="Times New Roman"/>
              </a:rPr>
              <a:t> </a:t>
            </a:r>
            <a:r>
              <a:rPr sz="2100" spc="130" dirty="0">
                <a:latin typeface="Times New Roman"/>
                <a:cs typeface="Times New Roman"/>
              </a:rPr>
              <a:t>way</a:t>
            </a:r>
            <a:r>
              <a:rPr sz="2100" spc="70" dirty="0">
                <a:latin typeface="Times New Roman"/>
                <a:cs typeface="Times New Roman"/>
              </a:rPr>
              <a:t> </a:t>
            </a:r>
            <a:r>
              <a:rPr sz="2100" spc="114" dirty="0">
                <a:latin typeface="Times New Roman"/>
                <a:cs typeface="Times New Roman"/>
              </a:rPr>
              <a:t>or</a:t>
            </a:r>
            <a:r>
              <a:rPr sz="2100" spc="70" dirty="0">
                <a:latin typeface="Times New Roman"/>
                <a:cs typeface="Times New Roman"/>
              </a:rPr>
              <a:t> </a:t>
            </a:r>
            <a:r>
              <a:rPr sz="2100" spc="185" dirty="0">
                <a:latin typeface="Times New Roman"/>
                <a:cs typeface="Times New Roman"/>
              </a:rPr>
              <a:t>the</a:t>
            </a:r>
            <a:r>
              <a:rPr sz="2100" spc="70" dirty="0">
                <a:latin typeface="Times New Roman"/>
                <a:cs typeface="Times New Roman"/>
              </a:rPr>
              <a:t> </a:t>
            </a:r>
            <a:r>
              <a:rPr sz="2100" spc="125" dirty="0">
                <a:latin typeface="Times New Roman"/>
                <a:cs typeface="Times New Roman"/>
              </a:rPr>
              <a:t>other?</a:t>
            </a:r>
            <a:endParaRPr sz="2100" dirty="0">
              <a:latin typeface="Times New Roman"/>
              <a:cs typeface="Times New Roman"/>
            </a:endParaRPr>
          </a:p>
          <a:p>
            <a:pPr marL="652780" lvl="1" indent="-274320">
              <a:lnSpc>
                <a:spcPct val="100000"/>
              </a:lnSpc>
              <a:spcBef>
                <a:spcPts val="755"/>
              </a:spcBef>
              <a:buClr>
                <a:srgbClr val="FD8537"/>
              </a:buClr>
              <a:buSzPct val="78571"/>
              <a:buFont typeface="Wingdings 2"/>
              <a:buChar char=""/>
              <a:tabLst>
                <a:tab pos="652780" algn="l"/>
              </a:tabLst>
            </a:pPr>
            <a:r>
              <a:rPr sz="2100" spc="229" dirty="0">
                <a:latin typeface="Times New Roman"/>
                <a:cs typeface="Times New Roman"/>
              </a:rPr>
              <a:t>a</a:t>
            </a:r>
            <a:r>
              <a:rPr sz="2100" spc="70" dirty="0">
                <a:latin typeface="Times New Roman"/>
                <a:cs typeface="Times New Roman"/>
              </a:rPr>
              <a:t> </a:t>
            </a:r>
            <a:r>
              <a:rPr sz="2100" spc="114" dirty="0">
                <a:latin typeface="Times New Roman"/>
                <a:cs typeface="Times New Roman"/>
              </a:rPr>
              <a:t>non-</a:t>
            </a:r>
            <a:r>
              <a:rPr sz="2100" spc="155" dirty="0">
                <a:latin typeface="Times New Roman"/>
                <a:cs typeface="Times New Roman"/>
              </a:rPr>
              <a:t>linear</a:t>
            </a:r>
            <a:r>
              <a:rPr sz="2100" spc="80" dirty="0">
                <a:latin typeface="Times New Roman"/>
                <a:cs typeface="Times New Roman"/>
              </a:rPr>
              <a:t> </a:t>
            </a:r>
            <a:r>
              <a:rPr sz="2100" spc="95" dirty="0">
                <a:latin typeface="Times New Roman"/>
                <a:cs typeface="Times New Roman"/>
              </a:rPr>
              <a:t>function?</a:t>
            </a:r>
            <a:endParaRPr sz="2100" dirty="0">
              <a:latin typeface="Times New Roman"/>
              <a:cs typeface="Times New Roman"/>
            </a:endParaRPr>
          </a:p>
        </p:txBody>
      </p:sp>
      <p:sp>
        <p:nvSpPr>
          <p:cNvPr id="4" name="object 4"/>
          <p:cNvSpPr txBox="1"/>
          <p:nvPr/>
        </p:nvSpPr>
        <p:spPr>
          <a:xfrm>
            <a:off x="8371078" y="5871768"/>
            <a:ext cx="128270" cy="240029"/>
          </a:xfrm>
          <a:prstGeom prst="rect">
            <a:avLst/>
          </a:prstGeom>
        </p:spPr>
        <p:txBody>
          <a:bodyPr vert="horz" wrap="square" lIns="0" tIns="13335" rIns="0" bIns="0" rtlCol="0">
            <a:spAutoFit/>
          </a:bodyPr>
          <a:lstStyle/>
          <a:p>
            <a:pPr marL="12700">
              <a:lnSpc>
                <a:spcPct val="100000"/>
              </a:lnSpc>
              <a:spcBef>
                <a:spcPts val="105"/>
              </a:spcBef>
            </a:pPr>
            <a:r>
              <a:rPr sz="1400" b="1" spc="105" dirty="0">
                <a:solidFill>
                  <a:srgbClr val="FFFFFF"/>
                </a:solidFill>
                <a:latin typeface="Times New Roman"/>
                <a:cs typeface="Times New Roman"/>
              </a:rPr>
              <a:t>7</a:t>
            </a:r>
            <a:endParaRPr sz="1400">
              <a:latin typeface="Times New Roman"/>
              <a:cs typeface="Times New Roman"/>
            </a:endParaRPr>
          </a:p>
        </p:txBody>
      </p:sp>
    </p:spTree>
    <p:extLst>
      <p:ext uri="{BB962C8B-B14F-4D97-AF65-F5344CB8AC3E}">
        <p14:creationId xmlns:p14="http://schemas.microsoft.com/office/powerpoint/2010/main" val="3345820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195" dirty="0"/>
              <a:t>Is</a:t>
            </a:r>
            <a:r>
              <a:rPr cap="small" spc="250" dirty="0"/>
              <a:t> </a:t>
            </a:r>
            <a:r>
              <a:rPr cap="small" spc="210" dirty="0"/>
              <a:t>the</a:t>
            </a:r>
            <a:r>
              <a:rPr cap="small" spc="250" dirty="0"/>
              <a:t> </a:t>
            </a:r>
            <a:r>
              <a:rPr cap="small" spc="210" dirty="0"/>
              <a:t>Coffee</a:t>
            </a:r>
            <a:r>
              <a:rPr cap="small" spc="265" dirty="0"/>
              <a:t> </a:t>
            </a:r>
            <a:r>
              <a:rPr cap="small" spc="40" dirty="0"/>
              <a:t>Good?</a:t>
            </a:r>
          </a:p>
        </p:txBody>
      </p:sp>
      <p:sp>
        <p:nvSpPr>
          <p:cNvPr id="5" name="object 5"/>
          <p:cNvSpPr txBox="1">
            <a:spLocks noGrp="1"/>
          </p:cNvSpPr>
          <p:nvPr>
            <p:ph type="ftr" sz="quarter" idx="5"/>
          </p:nvPr>
        </p:nvSpPr>
        <p:spPr>
          <a:xfrm>
            <a:off x="535940" y="6587710"/>
            <a:ext cx="3604895" cy="178434"/>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5"/>
              </a:spcBef>
            </a:pPr>
            <a:r>
              <a:rPr lang="en-US" spc="60"/>
              <a:t>CS</a:t>
            </a:r>
            <a:r>
              <a:rPr lang="en-US" spc="45"/>
              <a:t> </a:t>
            </a:r>
            <a:r>
              <a:rPr lang="en-US" spc="50"/>
              <a:t>584 </a:t>
            </a:r>
            <a:r>
              <a:rPr lang="en-US" spc="55"/>
              <a:t>–</a:t>
            </a:r>
            <a:r>
              <a:rPr lang="en-US" spc="50"/>
              <a:t> </a:t>
            </a:r>
            <a:r>
              <a:rPr lang="en-US" spc="60"/>
              <a:t>Machine</a:t>
            </a:r>
            <a:r>
              <a:rPr lang="en-US" spc="65"/>
              <a:t> </a:t>
            </a:r>
            <a:r>
              <a:rPr lang="en-US" spc="70"/>
              <a:t>Learning</a:t>
            </a:r>
            <a:r>
              <a:rPr lang="en-US" spc="65"/>
              <a:t> </a:t>
            </a:r>
            <a:r>
              <a:rPr lang="en-US" spc="55"/>
              <a:t>–</a:t>
            </a:r>
            <a:r>
              <a:rPr lang="en-US" spc="45"/>
              <a:t> </a:t>
            </a:r>
            <a:r>
              <a:rPr lang="en-US" spc="20"/>
              <a:t>Illinois</a:t>
            </a:r>
            <a:r>
              <a:rPr lang="en-US" spc="45"/>
              <a:t> </a:t>
            </a:r>
            <a:r>
              <a:rPr lang="en-US" spc="80"/>
              <a:t>Institute </a:t>
            </a:r>
            <a:r>
              <a:rPr lang="en-US" spc="20"/>
              <a:t>of</a:t>
            </a:r>
            <a:r>
              <a:rPr lang="en-US" spc="55"/>
              <a:t> </a:t>
            </a:r>
            <a:r>
              <a:rPr lang="en-US" spc="-10"/>
              <a:t>Technology</a:t>
            </a:r>
            <a:endParaRPr spc="-10" dirty="0"/>
          </a:p>
        </p:txBody>
      </p:sp>
      <p:sp>
        <p:nvSpPr>
          <p:cNvPr id="3" name="object 3"/>
          <p:cNvSpPr txBox="1"/>
          <p:nvPr/>
        </p:nvSpPr>
        <p:spPr>
          <a:xfrm>
            <a:off x="535940" y="1521993"/>
            <a:ext cx="7294880" cy="4617085"/>
          </a:xfrm>
          <a:prstGeom prst="rect">
            <a:avLst/>
          </a:prstGeom>
        </p:spPr>
        <p:txBody>
          <a:bodyPr vert="horz" wrap="square" lIns="0" tIns="122555" rIns="0" bIns="0" rtlCol="0">
            <a:spAutoFit/>
          </a:bodyPr>
          <a:lstStyle/>
          <a:p>
            <a:pPr marL="286385" indent="-273685">
              <a:lnSpc>
                <a:spcPct val="100000"/>
              </a:lnSpc>
              <a:spcBef>
                <a:spcPts val="965"/>
              </a:spcBef>
              <a:buClr>
                <a:srgbClr val="FD8537"/>
              </a:buClr>
              <a:buSzPct val="68181"/>
              <a:buFont typeface="Wingdings"/>
              <a:buChar char=""/>
              <a:tabLst>
                <a:tab pos="286385" algn="l"/>
              </a:tabLst>
            </a:pPr>
            <a:r>
              <a:rPr sz="2200" spc="60" dirty="0">
                <a:latin typeface="Times New Roman"/>
                <a:cs typeface="Times New Roman"/>
              </a:rPr>
              <a:t>You</a:t>
            </a:r>
            <a:r>
              <a:rPr sz="2200" spc="90" dirty="0">
                <a:latin typeface="Times New Roman"/>
                <a:cs typeface="Times New Roman"/>
              </a:rPr>
              <a:t> </a:t>
            </a:r>
            <a:r>
              <a:rPr sz="2200" spc="155" dirty="0">
                <a:latin typeface="Times New Roman"/>
                <a:cs typeface="Times New Roman"/>
              </a:rPr>
              <a:t>grind</a:t>
            </a:r>
            <a:r>
              <a:rPr sz="2200" spc="120" dirty="0">
                <a:latin typeface="Times New Roman"/>
                <a:cs typeface="Times New Roman"/>
              </a:rPr>
              <a:t> </a:t>
            </a:r>
            <a:r>
              <a:rPr sz="2200" spc="210" dirty="0">
                <a:latin typeface="Times New Roman"/>
                <a:cs typeface="Times New Roman"/>
              </a:rPr>
              <a:t>and</a:t>
            </a:r>
            <a:r>
              <a:rPr sz="2200" spc="90" dirty="0">
                <a:latin typeface="Times New Roman"/>
                <a:cs typeface="Times New Roman"/>
              </a:rPr>
              <a:t> </a:t>
            </a:r>
            <a:r>
              <a:rPr sz="2200" spc="150" dirty="0">
                <a:latin typeface="Times New Roman"/>
                <a:cs typeface="Times New Roman"/>
              </a:rPr>
              <a:t>brew</a:t>
            </a:r>
            <a:r>
              <a:rPr sz="2200" spc="95" dirty="0">
                <a:latin typeface="Times New Roman"/>
                <a:cs typeface="Times New Roman"/>
              </a:rPr>
              <a:t> </a:t>
            </a:r>
            <a:r>
              <a:rPr sz="2200" spc="135" dirty="0">
                <a:latin typeface="Times New Roman"/>
                <a:cs typeface="Times New Roman"/>
              </a:rPr>
              <a:t>your</a:t>
            </a:r>
            <a:r>
              <a:rPr sz="2200" spc="120" dirty="0">
                <a:latin typeface="Times New Roman"/>
                <a:cs typeface="Times New Roman"/>
              </a:rPr>
              <a:t> </a:t>
            </a:r>
            <a:r>
              <a:rPr sz="2200" spc="110" dirty="0">
                <a:latin typeface="Times New Roman"/>
                <a:cs typeface="Times New Roman"/>
              </a:rPr>
              <a:t>own</a:t>
            </a:r>
            <a:r>
              <a:rPr sz="2200" spc="100" dirty="0">
                <a:latin typeface="Times New Roman"/>
                <a:cs typeface="Times New Roman"/>
              </a:rPr>
              <a:t> </a:t>
            </a:r>
            <a:r>
              <a:rPr sz="2200" dirty="0">
                <a:latin typeface="Times New Roman"/>
                <a:cs typeface="Times New Roman"/>
              </a:rPr>
              <a:t>coffee</a:t>
            </a:r>
            <a:r>
              <a:rPr sz="2200" spc="95" dirty="0">
                <a:latin typeface="Times New Roman"/>
                <a:cs typeface="Times New Roman"/>
              </a:rPr>
              <a:t> </a:t>
            </a:r>
            <a:r>
              <a:rPr sz="2200" spc="240" dirty="0">
                <a:latin typeface="Times New Roman"/>
                <a:cs typeface="Times New Roman"/>
              </a:rPr>
              <a:t>at</a:t>
            </a:r>
            <a:r>
              <a:rPr sz="2200" spc="90" dirty="0">
                <a:latin typeface="Times New Roman"/>
                <a:cs typeface="Times New Roman"/>
              </a:rPr>
              <a:t> </a:t>
            </a:r>
            <a:r>
              <a:rPr sz="2200" spc="120" dirty="0">
                <a:latin typeface="Times New Roman"/>
                <a:cs typeface="Times New Roman"/>
              </a:rPr>
              <a:t>home</a:t>
            </a:r>
            <a:endParaRPr sz="2200">
              <a:latin typeface="Times New Roman"/>
              <a:cs typeface="Times New Roman"/>
            </a:endParaRPr>
          </a:p>
          <a:p>
            <a:pPr marL="286385" marR="307340" indent="-274320">
              <a:lnSpc>
                <a:spcPct val="110000"/>
              </a:lnSpc>
              <a:spcBef>
                <a:spcPts val="600"/>
              </a:spcBef>
              <a:buClr>
                <a:srgbClr val="FD8537"/>
              </a:buClr>
              <a:buSzPct val="68181"/>
              <a:buFont typeface="Wingdings"/>
              <a:buChar char=""/>
              <a:tabLst>
                <a:tab pos="286385" algn="l"/>
              </a:tabLst>
            </a:pPr>
            <a:r>
              <a:rPr sz="2200" spc="60" dirty="0">
                <a:latin typeface="Times New Roman"/>
                <a:cs typeface="Times New Roman"/>
              </a:rPr>
              <a:t>You</a:t>
            </a:r>
            <a:r>
              <a:rPr sz="2200" spc="90" dirty="0">
                <a:latin typeface="Times New Roman"/>
                <a:cs typeface="Times New Roman"/>
              </a:rPr>
              <a:t> </a:t>
            </a:r>
            <a:r>
              <a:rPr sz="2200" spc="155" dirty="0">
                <a:latin typeface="Times New Roman"/>
                <a:cs typeface="Times New Roman"/>
              </a:rPr>
              <a:t>can</a:t>
            </a:r>
            <a:r>
              <a:rPr sz="2200" spc="114" dirty="0">
                <a:latin typeface="Times New Roman"/>
                <a:cs typeface="Times New Roman"/>
              </a:rPr>
              <a:t> </a:t>
            </a:r>
            <a:r>
              <a:rPr sz="2200" spc="110" dirty="0">
                <a:latin typeface="Times New Roman"/>
                <a:cs typeface="Times New Roman"/>
              </a:rPr>
              <a:t>control</a:t>
            </a:r>
            <a:r>
              <a:rPr sz="2200" spc="90" dirty="0">
                <a:latin typeface="Times New Roman"/>
                <a:cs typeface="Times New Roman"/>
              </a:rPr>
              <a:t> </a:t>
            </a:r>
            <a:r>
              <a:rPr sz="2200" spc="155" dirty="0">
                <a:latin typeface="Times New Roman"/>
                <a:cs typeface="Times New Roman"/>
              </a:rPr>
              <a:t>grind</a:t>
            </a:r>
            <a:r>
              <a:rPr sz="2200" spc="114" dirty="0">
                <a:latin typeface="Times New Roman"/>
                <a:cs typeface="Times New Roman"/>
              </a:rPr>
              <a:t> </a:t>
            </a:r>
            <a:r>
              <a:rPr sz="2200" spc="95" dirty="0">
                <a:latin typeface="Times New Roman"/>
                <a:cs typeface="Times New Roman"/>
              </a:rPr>
              <a:t>size,</a:t>
            </a:r>
            <a:r>
              <a:rPr sz="2200" spc="80" dirty="0">
                <a:latin typeface="Times New Roman"/>
                <a:cs typeface="Times New Roman"/>
              </a:rPr>
              <a:t> </a:t>
            </a:r>
            <a:r>
              <a:rPr sz="2200" spc="195" dirty="0">
                <a:latin typeface="Times New Roman"/>
                <a:cs typeface="Times New Roman"/>
              </a:rPr>
              <a:t>the</a:t>
            </a:r>
            <a:r>
              <a:rPr sz="2200" spc="100" dirty="0">
                <a:latin typeface="Times New Roman"/>
                <a:cs typeface="Times New Roman"/>
              </a:rPr>
              <a:t> </a:t>
            </a:r>
            <a:r>
              <a:rPr sz="2200" spc="195" dirty="0">
                <a:latin typeface="Times New Roman"/>
                <a:cs typeface="Times New Roman"/>
              </a:rPr>
              <a:t>amount</a:t>
            </a:r>
            <a:r>
              <a:rPr sz="2200" spc="95" dirty="0">
                <a:latin typeface="Times New Roman"/>
                <a:cs typeface="Times New Roman"/>
              </a:rPr>
              <a:t> </a:t>
            </a:r>
            <a:r>
              <a:rPr sz="2200" dirty="0">
                <a:latin typeface="Times New Roman"/>
                <a:cs typeface="Times New Roman"/>
              </a:rPr>
              <a:t>of</a:t>
            </a:r>
            <a:r>
              <a:rPr sz="2200" spc="95" dirty="0">
                <a:latin typeface="Times New Roman"/>
                <a:cs typeface="Times New Roman"/>
              </a:rPr>
              <a:t> </a:t>
            </a:r>
            <a:r>
              <a:rPr sz="2200" dirty="0">
                <a:latin typeface="Times New Roman"/>
                <a:cs typeface="Times New Roman"/>
              </a:rPr>
              <a:t>coffee,</a:t>
            </a:r>
            <a:r>
              <a:rPr sz="2200" spc="105" dirty="0">
                <a:latin typeface="Times New Roman"/>
                <a:cs typeface="Times New Roman"/>
              </a:rPr>
              <a:t> </a:t>
            </a:r>
            <a:r>
              <a:rPr sz="2200" spc="170" dirty="0">
                <a:latin typeface="Times New Roman"/>
                <a:cs typeface="Times New Roman"/>
              </a:rPr>
              <a:t>the </a:t>
            </a:r>
            <a:r>
              <a:rPr sz="2200" spc="190" dirty="0">
                <a:latin typeface="Times New Roman"/>
                <a:cs typeface="Times New Roman"/>
              </a:rPr>
              <a:t>water</a:t>
            </a:r>
            <a:r>
              <a:rPr sz="2200" spc="80" dirty="0">
                <a:latin typeface="Times New Roman"/>
                <a:cs typeface="Times New Roman"/>
              </a:rPr>
              <a:t> </a:t>
            </a:r>
            <a:r>
              <a:rPr sz="2200" spc="185" dirty="0">
                <a:latin typeface="Times New Roman"/>
                <a:cs typeface="Times New Roman"/>
              </a:rPr>
              <a:t>temperature,</a:t>
            </a:r>
            <a:r>
              <a:rPr sz="2200" spc="60" dirty="0">
                <a:latin typeface="Times New Roman"/>
                <a:cs typeface="Times New Roman"/>
              </a:rPr>
              <a:t> </a:t>
            </a:r>
            <a:r>
              <a:rPr sz="2200" spc="140" dirty="0">
                <a:latin typeface="Times New Roman"/>
                <a:cs typeface="Times New Roman"/>
              </a:rPr>
              <a:t>brewing</a:t>
            </a:r>
            <a:r>
              <a:rPr sz="2200" spc="95" dirty="0">
                <a:latin typeface="Times New Roman"/>
                <a:cs typeface="Times New Roman"/>
              </a:rPr>
              <a:t> </a:t>
            </a:r>
            <a:r>
              <a:rPr sz="2200" spc="145" dirty="0">
                <a:latin typeface="Times New Roman"/>
                <a:cs typeface="Times New Roman"/>
              </a:rPr>
              <a:t>time,</a:t>
            </a:r>
            <a:r>
              <a:rPr sz="2200" spc="45" dirty="0">
                <a:latin typeface="Times New Roman"/>
                <a:cs typeface="Times New Roman"/>
              </a:rPr>
              <a:t> </a:t>
            </a:r>
            <a:r>
              <a:rPr sz="2200" spc="85" dirty="0">
                <a:latin typeface="Times New Roman"/>
                <a:cs typeface="Times New Roman"/>
              </a:rPr>
              <a:t>etc.</a:t>
            </a:r>
            <a:endParaRPr sz="2200">
              <a:latin typeface="Times New Roman"/>
              <a:cs typeface="Times New Roman"/>
            </a:endParaRPr>
          </a:p>
          <a:p>
            <a:pPr marL="286385" indent="-273685">
              <a:lnSpc>
                <a:spcPct val="100000"/>
              </a:lnSpc>
              <a:spcBef>
                <a:spcPts val="865"/>
              </a:spcBef>
              <a:buClr>
                <a:srgbClr val="FD8537"/>
              </a:buClr>
              <a:buSzPct val="68181"/>
              <a:buFont typeface="Wingdings"/>
              <a:buChar char=""/>
              <a:tabLst>
                <a:tab pos="286385" algn="l"/>
              </a:tabLst>
            </a:pPr>
            <a:r>
              <a:rPr sz="2200" spc="155" dirty="0">
                <a:latin typeface="Times New Roman"/>
                <a:cs typeface="Times New Roman"/>
              </a:rPr>
              <a:t>For</a:t>
            </a:r>
            <a:r>
              <a:rPr sz="2200" spc="90" dirty="0">
                <a:latin typeface="Times New Roman"/>
                <a:cs typeface="Times New Roman"/>
              </a:rPr>
              <a:t> </a:t>
            </a:r>
            <a:r>
              <a:rPr sz="2200" spc="110" dirty="0">
                <a:latin typeface="Times New Roman"/>
                <a:cs typeface="Times New Roman"/>
              </a:rPr>
              <a:t>simplicity,</a:t>
            </a:r>
            <a:r>
              <a:rPr sz="2200" spc="60" dirty="0">
                <a:latin typeface="Times New Roman"/>
                <a:cs typeface="Times New Roman"/>
              </a:rPr>
              <a:t> let’s</a:t>
            </a:r>
            <a:r>
              <a:rPr sz="2200" spc="75" dirty="0">
                <a:latin typeface="Times New Roman"/>
                <a:cs typeface="Times New Roman"/>
              </a:rPr>
              <a:t> </a:t>
            </a:r>
            <a:r>
              <a:rPr sz="2200" spc="65" dirty="0">
                <a:latin typeface="Times New Roman"/>
                <a:cs typeface="Times New Roman"/>
              </a:rPr>
              <a:t>look</a:t>
            </a:r>
            <a:r>
              <a:rPr sz="2200" spc="75" dirty="0">
                <a:latin typeface="Times New Roman"/>
                <a:cs typeface="Times New Roman"/>
              </a:rPr>
              <a:t> </a:t>
            </a:r>
            <a:r>
              <a:rPr sz="2200" spc="235" dirty="0">
                <a:latin typeface="Times New Roman"/>
                <a:cs typeface="Times New Roman"/>
              </a:rPr>
              <a:t>at</a:t>
            </a:r>
            <a:r>
              <a:rPr sz="2200" spc="90" dirty="0">
                <a:latin typeface="Times New Roman"/>
                <a:cs typeface="Times New Roman"/>
              </a:rPr>
              <a:t> </a:t>
            </a:r>
            <a:r>
              <a:rPr sz="2200" spc="95" dirty="0">
                <a:latin typeface="Times New Roman"/>
                <a:cs typeface="Times New Roman"/>
              </a:rPr>
              <a:t>only</a:t>
            </a:r>
            <a:r>
              <a:rPr sz="2200" spc="90" dirty="0">
                <a:latin typeface="Times New Roman"/>
                <a:cs typeface="Times New Roman"/>
              </a:rPr>
              <a:t> </a:t>
            </a:r>
            <a:r>
              <a:rPr sz="2200" spc="195" dirty="0">
                <a:latin typeface="Times New Roman"/>
                <a:cs typeface="Times New Roman"/>
              </a:rPr>
              <a:t>the</a:t>
            </a:r>
            <a:r>
              <a:rPr sz="2200" spc="100" dirty="0">
                <a:latin typeface="Times New Roman"/>
                <a:cs typeface="Times New Roman"/>
              </a:rPr>
              <a:t> </a:t>
            </a:r>
            <a:r>
              <a:rPr sz="2200" dirty="0">
                <a:latin typeface="Times New Roman"/>
                <a:cs typeface="Times New Roman"/>
              </a:rPr>
              <a:t>coffee</a:t>
            </a:r>
            <a:r>
              <a:rPr sz="2200" spc="105" dirty="0">
                <a:latin typeface="Times New Roman"/>
                <a:cs typeface="Times New Roman"/>
              </a:rPr>
              <a:t> </a:t>
            </a:r>
            <a:r>
              <a:rPr sz="2200" spc="195" dirty="0">
                <a:latin typeface="Times New Roman"/>
                <a:cs typeface="Times New Roman"/>
              </a:rPr>
              <a:t>amount</a:t>
            </a:r>
            <a:r>
              <a:rPr sz="2200" spc="90" dirty="0">
                <a:latin typeface="Times New Roman"/>
                <a:cs typeface="Times New Roman"/>
              </a:rPr>
              <a:t> </a:t>
            </a:r>
            <a:r>
              <a:rPr sz="2200" spc="185" dirty="0">
                <a:latin typeface="Times New Roman"/>
                <a:cs typeface="Times New Roman"/>
              </a:rPr>
              <a:t>and</a:t>
            </a:r>
            <a:endParaRPr sz="2200">
              <a:latin typeface="Times New Roman"/>
              <a:cs typeface="Times New Roman"/>
            </a:endParaRPr>
          </a:p>
          <a:p>
            <a:pPr marL="286385">
              <a:lnSpc>
                <a:spcPct val="100000"/>
              </a:lnSpc>
              <a:spcBef>
                <a:spcPts val="265"/>
              </a:spcBef>
            </a:pPr>
            <a:r>
              <a:rPr sz="2200" spc="195" dirty="0">
                <a:latin typeface="Times New Roman"/>
                <a:cs typeface="Times New Roman"/>
              </a:rPr>
              <a:t>the</a:t>
            </a:r>
            <a:r>
              <a:rPr sz="2200" spc="65" dirty="0">
                <a:latin typeface="Times New Roman"/>
                <a:cs typeface="Times New Roman"/>
              </a:rPr>
              <a:t> </a:t>
            </a:r>
            <a:r>
              <a:rPr sz="2200" spc="190" dirty="0">
                <a:latin typeface="Times New Roman"/>
                <a:cs typeface="Times New Roman"/>
              </a:rPr>
              <a:t>water</a:t>
            </a:r>
            <a:r>
              <a:rPr sz="2200" spc="75" dirty="0">
                <a:latin typeface="Times New Roman"/>
                <a:cs typeface="Times New Roman"/>
              </a:rPr>
              <a:t> </a:t>
            </a:r>
            <a:r>
              <a:rPr sz="2200" spc="185" dirty="0">
                <a:latin typeface="Times New Roman"/>
                <a:cs typeface="Times New Roman"/>
              </a:rPr>
              <a:t>temperature</a:t>
            </a:r>
            <a:endParaRPr sz="2200">
              <a:latin typeface="Times New Roman"/>
              <a:cs typeface="Times New Roman"/>
            </a:endParaRPr>
          </a:p>
          <a:p>
            <a:pPr marL="286385" indent="-273685">
              <a:lnSpc>
                <a:spcPct val="100000"/>
              </a:lnSpc>
              <a:spcBef>
                <a:spcPts val="860"/>
              </a:spcBef>
              <a:buClr>
                <a:srgbClr val="FD8537"/>
              </a:buClr>
              <a:buSzPct val="68181"/>
              <a:buFont typeface="Wingdings"/>
              <a:buChar char=""/>
              <a:tabLst>
                <a:tab pos="286385" algn="l"/>
              </a:tabLst>
            </a:pPr>
            <a:r>
              <a:rPr sz="2200" dirty="0">
                <a:latin typeface="Times New Roman"/>
                <a:cs typeface="Times New Roman"/>
              </a:rPr>
              <a:t>Too</a:t>
            </a:r>
            <a:r>
              <a:rPr sz="2200" spc="95" dirty="0">
                <a:latin typeface="Times New Roman"/>
                <a:cs typeface="Times New Roman"/>
              </a:rPr>
              <a:t> </a:t>
            </a:r>
            <a:r>
              <a:rPr sz="2200" spc="135" dirty="0">
                <a:latin typeface="Times New Roman"/>
                <a:cs typeface="Times New Roman"/>
              </a:rPr>
              <a:t>little</a:t>
            </a:r>
            <a:r>
              <a:rPr sz="2200" spc="75" dirty="0">
                <a:latin typeface="Times New Roman"/>
                <a:cs typeface="Times New Roman"/>
              </a:rPr>
              <a:t> </a:t>
            </a:r>
            <a:r>
              <a:rPr sz="2200" spc="114" dirty="0">
                <a:latin typeface="Times New Roman"/>
                <a:cs typeface="Times New Roman"/>
              </a:rPr>
              <a:t>or</a:t>
            </a:r>
            <a:r>
              <a:rPr sz="2200" spc="105" dirty="0">
                <a:latin typeface="Times New Roman"/>
                <a:cs typeface="Times New Roman"/>
              </a:rPr>
              <a:t> </a:t>
            </a:r>
            <a:r>
              <a:rPr sz="2200" spc="75" dirty="0">
                <a:latin typeface="Times New Roman"/>
                <a:cs typeface="Times New Roman"/>
              </a:rPr>
              <a:t>too</a:t>
            </a:r>
            <a:r>
              <a:rPr sz="2200" spc="110" dirty="0">
                <a:latin typeface="Times New Roman"/>
                <a:cs typeface="Times New Roman"/>
              </a:rPr>
              <a:t> </a:t>
            </a:r>
            <a:r>
              <a:rPr sz="2200" spc="175" dirty="0">
                <a:latin typeface="Times New Roman"/>
                <a:cs typeface="Times New Roman"/>
              </a:rPr>
              <a:t>much</a:t>
            </a:r>
            <a:r>
              <a:rPr sz="2200" spc="110" dirty="0">
                <a:latin typeface="Times New Roman"/>
                <a:cs typeface="Times New Roman"/>
              </a:rPr>
              <a:t> </a:t>
            </a:r>
            <a:r>
              <a:rPr sz="2200" dirty="0">
                <a:latin typeface="Times New Roman"/>
                <a:cs typeface="Times New Roman"/>
              </a:rPr>
              <a:t>coffee</a:t>
            </a:r>
            <a:r>
              <a:rPr sz="2200" spc="120" dirty="0">
                <a:latin typeface="Times New Roman"/>
                <a:cs typeface="Times New Roman"/>
              </a:rPr>
              <a:t> </a:t>
            </a:r>
            <a:r>
              <a:rPr sz="2200" spc="114" dirty="0">
                <a:latin typeface="Times New Roman"/>
                <a:cs typeface="Times New Roman"/>
              </a:rPr>
              <a:t>is</a:t>
            </a:r>
            <a:r>
              <a:rPr sz="2200" spc="90" dirty="0">
                <a:latin typeface="Times New Roman"/>
                <a:cs typeface="Times New Roman"/>
              </a:rPr>
              <a:t> </a:t>
            </a:r>
            <a:r>
              <a:rPr sz="2200" spc="155" dirty="0">
                <a:latin typeface="Times New Roman"/>
                <a:cs typeface="Times New Roman"/>
              </a:rPr>
              <a:t>not</a:t>
            </a:r>
            <a:r>
              <a:rPr sz="2200" spc="105" dirty="0">
                <a:latin typeface="Times New Roman"/>
                <a:cs typeface="Times New Roman"/>
              </a:rPr>
              <a:t> </a:t>
            </a:r>
            <a:r>
              <a:rPr sz="2200" spc="30" dirty="0">
                <a:latin typeface="Times New Roman"/>
                <a:cs typeface="Times New Roman"/>
              </a:rPr>
              <a:t>good</a:t>
            </a:r>
            <a:endParaRPr sz="2200">
              <a:latin typeface="Times New Roman"/>
              <a:cs typeface="Times New Roman"/>
            </a:endParaRPr>
          </a:p>
          <a:p>
            <a:pPr marL="286385" indent="-273685">
              <a:lnSpc>
                <a:spcPct val="100000"/>
              </a:lnSpc>
              <a:spcBef>
                <a:spcPts val="869"/>
              </a:spcBef>
              <a:buClr>
                <a:srgbClr val="FD8537"/>
              </a:buClr>
              <a:buSzPct val="68181"/>
              <a:buFont typeface="Wingdings"/>
              <a:buChar char=""/>
              <a:tabLst>
                <a:tab pos="286385" algn="l"/>
              </a:tabLst>
            </a:pPr>
            <a:r>
              <a:rPr sz="2200" dirty="0">
                <a:latin typeface="Times New Roman"/>
                <a:cs typeface="Times New Roman"/>
              </a:rPr>
              <a:t>Too</a:t>
            </a:r>
            <a:r>
              <a:rPr sz="2200" spc="70" dirty="0">
                <a:latin typeface="Times New Roman"/>
                <a:cs typeface="Times New Roman"/>
              </a:rPr>
              <a:t> </a:t>
            </a:r>
            <a:r>
              <a:rPr sz="2200" spc="50" dirty="0">
                <a:latin typeface="Times New Roman"/>
                <a:cs typeface="Times New Roman"/>
              </a:rPr>
              <a:t>cold</a:t>
            </a:r>
            <a:r>
              <a:rPr sz="2200" spc="75" dirty="0">
                <a:latin typeface="Times New Roman"/>
                <a:cs typeface="Times New Roman"/>
              </a:rPr>
              <a:t> </a:t>
            </a:r>
            <a:r>
              <a:rPr sz="2200" spc="114" dirty="0">
                <a:latin typeface="Times New Roman"/>
                <a:cs typeface="Times New Roman"/>
              </a:rPr>
              <a:t>or</a:t>
            </a:r>
            <a:r>
              <a:rPr sz="2200" spc="80" dirty="0">
                <a:latin typeface="Times New Roman"/>
                <a:cs typeface="Times New Roman"/>
              </a:rPr>
              <a:t> </a:t>
            </a:r>
            <a:r>
              <a:rPr sz="2200" spc="75" dirty="0">
                <a:latin typeface="Times New Roman"/>
                <a:cs typeface="Times New Roman"/>
              </a:rPr>
              <a:t>too</a:t>
            </a:r>
            <a:r>
              <a:rPr sz="2200" spc="70" dirty="0">
                <a:latin typeface="Times New Roman"/>
                <a:cs typeface="Times New Roman"/>
              </a:rPr>
              <a:t> </a:t>
            </a:r>
            <a:r>
              <a:rPr sz="2200" spc="155" dirty="0">
                <a:latin typeface="Times New Roman"/>
                <a:cs typeface="Times New Roman"/>
              </a:rPr>
              <a:t>hot</a:t>
            </a:r>
            <a:r>
              <a:rPr sz="2200" spc="75" dirty="0">
                <a:latin typeface="Times New Roman"/>
                <a:cs typeface="Times New Roman"/>
              </a:rPr>
              <a:t> </a:t>
            </a:r>
            <a:r>
              <a:rPr sz="2200" spc="190" dirty="0">
                <a:latin typeface="Times New Roman"/>
                <a:cs typeface="Times New Roman"/>
              </a:rPr>
              <a:t>water</a:t>
            </a:r>
            <a:r>
              <a:rPr sz="2200" spc="90" dirty="0">
                <a:latin typeface="Times New Roman"/>
                <a:cs typeface="Times New Roman"/>
              </a:rPr>
              <a:t> </a:t>
            </a:r>
            <a:r>
              <a:rPr sz="2200" spc="114" dirty="0">
                <a:latin typeface="Times New Roman"/>
                <a:cs typeface="Times New Roman"/>
              </a:rPr>
              <a:t>is</a:t>
            </a:r>
            <a:r>
              <a:rPr sz="2200" spc="60" dirty="0">
                <a:latin typeface="Times New Roman"/>
                <a:cs typeface="Times New Roman"/>
              </a:rPr>
              <a:t> </a:t>
            </a:r>
            <a:r>
              <a:rPr sz="2200" spc="155" dirty="0">
                <a:latin typeface="Times New Roman"/>
                <a:cs typeface="Times New Roman"/>
              </a:rPr>
              <a:t>not</a:t>
            </a:r>
            <a:r>
              <a:rPr sz="2200" spc="75" dirty="0">
                <a:latin typeface="Times New Roman"/>
                <a:cs typeface="Times New Roman"/>
              </a:rPr>
              <a:t> </a:t>
            </a:r>
            <a:r>
              <a:rPr sz="2200" spc="30" dirty="0">
                <a:latin typeface="Times New Roman"/>
                <a:cs typeface="Times New Roman"/>
              </a:rPr>
              <a:t>good</a:t>
            </a:r>
            <a:endParaRPr sz="2200">
              <a:latin typeface="Times New Roman"/>
              <a:cs typeface="Times New Roman"/>
            </a:endParaRPr>
          </a:p>
          <a:p>
            <a:pPr marL="286385" indent="-273685">
              <a:lnSpc>
                <a:spcPct val="100000"/>
              </a:lnSpc>
              <a:spcBef>
                <a:spcPts val="865"/>
              </a:spcBef>
              <a:buClr>
                <a:srgbClr val="FD8537"/>
              </a:buClr>
              <a:buSzPct val="68181"/>
              <a:buFont typeface="Wingdings"/>
              <a:buChar char=""/>
              <a:tabLst>
                <a:tab pos="286385" algn="l"/>
              </a:tabLst>
            </a:pPr>
            <a:r>
              <a:rPr sz="2200" spc="105" dirty="0">
                <a:latin typeface="Times New Roman"/>
                <a:cs typeface="Times New Roman"/>
              </a:rPr>
              <a:t>What’s</a:t>
            </a:r>
            <a:r>
              <a:rPr sz="2200" spc="80" dirty="0">
                <a:latin typeface="Times New Roman"/>
                <a:cs typeface="Times New Roman"/>
              </a:rPr>
              <a:t> </a:t>
            </a:r>
            <a:r>
              <a:rPr sz="2200" spc="155" dirty="0">
                <a:latin typeface="Times New Roman"/>
                <a:cs typeface="Times New Roman"/>
              </a:rPr>
              <a:t>best</a:t>
            </a:r>
            <a:r>
              <a:rPr sz="2200" spc="60" dirty="0">
                <a:latin typeface="Times New Roman"/>
                <a:cs typeface="Times New Roman"/>
              </a:rPr>
              <a:t> </a:t>
            </a:r>
            <a:r>
              <a:rPr sz="2200" spc="155" dirty="0">
                <a:latin typeface="Times New Roman"/>
                <a:cs typeface="Times New Roman"/>
              </a:rPr>
              <a:t>depends</a:t>
            </a:r>
            <a:r>
              <a:rPr sz="2200" spc="75" dirty="0">
                <a:latin typeface="Times New Roman"/>
                <a:cs typeface="Times New Roman"/>
              </a:rPr>
              <a:t> </a:t>
            </a:r>
            <a:r>
              <a:rPr sz="2200" spc="110" dirty="0">
                <a:latin typeface="Times New Roman"/>
                <a:cs typeface="Times New Roman"/>
              </a:rPr>
              <a:t>on</a:t>
            </a:r>
            <a:r>
              <a:rPr sz="2200" spc="85" dirty="0">
                <a:latin typeface="Times New Roman"/>
                <a:cs typeface="Times New Roman"/>
              </a:rPr>
              <a:t> </a:t>
            </a:r>
            <a:r>
              <a:rPr sz="2200" spc="195" dirty="0">
                <a:latin typeface="Times New Roman"/>
                <a:cs typeface="Times New Roman"/>
              </a:rPr>
              <a:t>the</a:t>
            </a:r>
            <a:r>
              <a:rPr sz="2200" spc="80" dirty="0">
                <a:latin typeface="Times New Roman"/>
                <a:cs typeface="Times New Roman"/>
              </a:rPr>
              <a:t> </a:t>
            </a:r>
            <a:r>
              <a:rPr sz="2200" spc="135" dirty="0">
                <a:latin typeface="Times New Roman"/>
                <a:cs typeface="Times New Roman"/>
              </a:rPr>
              <a:t>person</a:t>
            </a:r>
            <a:endParaRPr sz="2200">
              <a:latin typeface="Times New Roman"/>
              <a:cs typeface="Times New Roman"/>
            </a:endParaRPr>
          </a:p>
          <a:p>
            <a:pPr marL="286385" marR="490855" indent="-274320" algn="just">
              <a:lnSpc>
                <a:spcPct val="110000"/>
              </a:lnSpc>
              <a:spcBef>
                <a:spcPts val="600"/>
              </a:spcBef>
              <a:buClr>
                <a:srgbClr val="FD8537"/>
              </a:buClr>
              <a:buSzPct val="68181"/>
              <a:buFont typeface="Wingdings"/>
              <a:buChar char=""/>
              <a:tabLst>
                <a:tab pos="286385" algn="l"/>
              </a:tabLst>
            </a:pPr>
            <a:r>
              <a:rPr sz="2200" spc="60" dirty="0">
                <a:latin typeface="Times New Roman"/>
                <a:cs typeface="Times New Roman"/>
              </a:rPr>
              <a:t>You</a:t>
            </a:r>
            <a:r>
              <a:rPr sz="2200" spc="105" dirty="0">
                <a:latin typeface="Times New Roman"/>
                <a:cs typeface="Times New Roman"/>
              </a:rPr>
              <a:t> </a:t>
            </a:r>
            <a:r>
              <a:rPr sz="2200" spc="160" dirty="0">
                <a:latin typeface="Times New Roman"/>
                <a:cs typeface="Times New Roman"/>
              </a:rPr>
              <a:t>experiment</a:t>
            </a:r>
            <a:r>
              <a:rPr sz="2200" spc="110" dirty="0">
                <a:latin typeface="Times New Roman"/>
                <a:cs typeface="Times New Roman"/>
              </a:rPr>
              <a:t> </a:t>
            </a:r>
            <a:r>
              <a:rPr sz="2200" spc="165" dirty="0">
                <a:latin typeface="Times New Roman"/>
                <a:cs typeface="Times New Roman"/>
              </a:rPr>
              <a:t>with</a:t>
            </a:r>
            <a:r>
              <a:rPr sz="2200" spc="110" dirty="0">
                <a:latin typeface="Times New Roman"/>
                <a:cs typeface="Times New Roman"/>
              </a:rPr>
              <a:t> </a:t>
            </a:r>
            <a:r>
              <a:rPr sz="2200" spc="130" dirty="0">
                <a:latin typeface="Times New Roman"/>
                <a:cs typeface="Times New Roman"/>
              </a:rPr>
              <a:t>different</a:t>
            </a:r>
            <a:r>
              <a:rPr sz="2200" spc="114" dirty="0">
                <a:latin typeface="Times New Roman"/>
                <a:cs typeface="Times New Roman"/>
              </a:rPr>
              <a:t> </a:t>
            </a:r>
            <a:r>
              <a:rPr sz="2200" dirty="0">
                <a:latin typeface="Times New Roman"/>
                <a:cs typeface="Times New Roman"/>
              </a:rPr>
              <a:t>coffee</a:t>
            </a:r>
            <a:r>
              <a:rPr sz="2200" spc="110" dirty="0">
                <a:latin typeface="Times New Roman"/>
                <a:cs typeface="Times New Roman"/>
              </a:rPr>
              <a:t> </a:t>
            </a:r>
            <a:r>
              <a:rPr sz="2200" spc="190" dirty="0">
                <a:latin typeface="Times New Roman"/>
                <a:cs typeface="Times New Roman"/>
              </a:rPr>
              <a:t>amounts</a:t>
            </a:r>
            <a:r>
              <a:rPr sz="2200" spc="105" dirty="0">
                <a:latin typeface="Times New Roman"/>
                <a:cs typeface="Times New Roman"/>
              </a:rPr>
              <a:t> </a:t>
            </a:r>
            <a:r>
              <a:rPr sz="2200" spc="185" dirty="0">
                <a:latin typeface="Times New Roman"/>
                <a:cs typeface="Times New Roman"/>
              </a:rPr>
              <a:t>and </a:t>
            </a:r>
            <a:r>
              <a:rPr sz="2200" spc="190" dirty="0">
                <a:latin typeface="Times New Roman"/>
                <a:cs typeface="Times New Roman"/>
              </a:rPr>
              <a:t>water</a:t>
            </a:r>
            <a:r>
              <a:rPr sz="2200" spc="75" dirty="0">
                <a:latin typeface="Times New Roman"/>
                <a:cs typeface="Times New Roman"/>
              </a:rPr>
              <a:t> </a:t>
            </a:r>
            <a:r>
              <a:rPr sz="2200" spc="195" dirty="0">
                <a:latin typeface="Times New Roman"/>
                <a:cs typeface="Times New Roman"/>
              </a:rPr>
              <a:t>temperatures</a:t>
            </a:r>
            <a:r>
              <a:rPr sz="2200" spc="45" dirty="0">
                <a:latin typeface="Times New Roman"/>
                <a:cs typeface="Times New Roman"/>
              </a:rPr>
              <a:t> </a:t>
            </a:r>
            <a:r>
              <a:rPr sz="2200" spc="210" dirty="0">
                <a:latin typeface="Times New Roman"/>
                <a:cs typeface="Times New Roman"/>
              </a:rPr>
              <a:t>and</a:t>
            </a:r>
            <a:r>
              <a:rPr sz="2200" spc="75" dirty="0">
                <a:latin typeface="Times New Roman"/>
                <a:cs typeface="Times New Roman"/>
              </a:rPr>
              <a:t> </a:t>
            </a:r>
            <a:r>
              <a:rPr sz="2200" spc="120" dirty="0">
                <a:latin typeface="Times New Roman"/>
                <a:cs typeface="Times New Roman"/>
              </a:rPr>
              <a:t>record</a:t>
            </a:r>
            <a:r>
              <a:rPr sz="2200" spc="75" dirty="0">
                <a:latin typeface="Times New Roman"/>
                <a:cs typeface="Times New Roman"/>
              </a:rPr>
              <a:t> </a:t>
            </a:r>
            <a:r>
              <a:rPr sz="2200" spc="135" dirty="0">
                <a:latin typeface="Times New Roman"/>
                <a:cs typeface="Times New Roman"/>
              </a:rPr>
              <a:t>your</a:t>
            </a:r>
            <a:r>
              <a:rPr sz="2200" spc="80" dirty="0">
                <a:latin typeface="Times New Roman"/>
                <a:cs typeface="Times New Roman"/>
              </a:rPr>
              <a:t> </a:t>
            </a:r>
            <a:r>
              <a:rPr sz="2200" spc="125" dirty="0">
                <a:latin typeface="Times New Roman"/>
                <a:cs typeface="Times New Roman"/>
              </a:rPr>
              <a:t>experience</a:t>
            </a:r>
            <a:r>
              <a:rPr sz="2200" spc="75" dirty="0">
                <a:latin typeface="Times New Roman"/>
                <a:cs typeface="Times New Roman"/>
              </a:rPr>
              <a:t> </a:t>
            </a:r>
            <a:r>
              <a:rPr sz="2200" spc="170" dirty="0">
                <a:latin typeface="Times New Roman"/>
                <a:cs typeface="Times New Roman"/>
              </a:rPr>
              <a:t>as </a:t>
            </a:r>
            <a:r>
              <a:rPr sz="2200" spc="110" dirty="0">
                <a:latin typeface="Times New Roman"/>
                <a:cs typeface="Times New Roman"/>
              </a:rPr>
              <a:t>positive</a:t>
            </a:r>
            <a:r>
              <a:rPr sz="2200" spc="50" dirty="0">
                <a:latin typeface="Times New Roman"/>
                <a:cs typeface="Times New Roman"/>
              </a:rPr>
              <a:t> </a:t>
            </a:r>
            <a:r>
              <a:rPr sz="2200" spc="114" dirty="0">
                <a:latin typeface="Times New Roman"/>
                <a:cs typeface="Times New Roman"/>
              </a:rPr>
              <a:t>or</a:t>
            </a:r>
            <a:r>
              <a:rPr sz="2200" spc="70" dirty="0">
                <a:latin typeface="Times New Roman"/>
                <a:cs typeface="Times New Roman"/>
              </a:rPr>
              <a:t> </a:t>
            </a:r>
            <a:r>
              <a:rPr sz="2200" spc="135" dirty="0">
                <a:latin typeface="Times New Roman"/>
                <a:cs typeface="Times New Roman"/>
              </a:rPr>
              <a:t>negative</a:t>
            </a:r>
            <a:endParaRPr sz="2200">
              <a:latin typeface="Times New Roman"/>
              <a:cs typeface="Times New Roman"/>
            </a:endParaRPr>
          </a:p>
        </p:txBody>
      </p:sp>
      <p:sp>
        <p:nvSpPr>
          <p:cNvPr id="4" name="object 4"/>
          <p:cNvSpPr txBox="1"/>
          <p:nvPr/>
        </p:nvSpPr>
        <p:spPr>
          <a:xfrm>
            <a:off x="8319261" y="5871768"/>
            <a:ext cx="229870" cy="240029"/>
          </a:xfrm>
          <a:prstGeom prst="rect">
            <a:avLst/>
          </a:prstGeom>
        </p:spPr>
        <p:txBody>
          <a:bodyPr vert="horz" wrap="square" lIns="0" tIns="13335" rIns="0" bIns="0" rtlCol="0">
            <a:spAutoFit/>
          </a:bodyPr>
          <a:lstStyle/>
          <a:p>
            <a:pPr marL="12700">
              <a:lnSpc>
                <a:spcPct val="100000"/>
              </a:lnSpc>
              <a:spcBef>
                <a:spcPts val="105"/>
              </a:spcBef>
            </a:pPr>
            <a:r>
              <a:rPr sz="1400" b="1" spc="75" dirty="0">
                <a:solidFill>
                  <a:srgbClr val="FFFFFF"/>
                </a:solidFill>
                <a:latin typeface="Times New Roman"/>
                <a:cs typeface="Times New Roman"/>
              </a:rPr>
              <a:t>48</a:t>
            </a:r>
            <a:endParaRPr sz="140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135" dirty="0"/>
              <a:t>Experiment</a:t>
            </a:r>
          </a:p>
        </p:txBody>
      </p:sp>
      <p:sp>
        <p:nvSpPr>
          <p:cNvPr id="3" name="object 3"/>
          <p:cNvSpPr txBox="1"/>
          <p:nvPr/>
        </p:nvSpPr>
        <p:spPr>
          <a:xfrm>
            <a:off x="8319261" y="5871768"/>
            <a:ext cx="229870" cy="240029"/>
          </a:xfrm>
          <a:prstGeom prst="rect">
            <a:avLst/>
          </a:prstGeom>
        </p:spPr>
        <p:txBody>
          <a:bodyPr vert="horz" wrap="square" lIns="0" tIns="13335" rIns="0" bIns="0" rtlCol="0">
            <a:spAutoFit/>
          </a:bodyPr>
          <a:lstStyle/>
          <a:p>
            <a:pPr marL="12700">
              <a:lnSpc>
                <a:spcPct val="100000"/>
              </a:lnSpc>
              <a:spcBef>
                <a:spcPts val="105"/>
              </a:spcBef>
            </a:pPr>
            <a:r>
              <a:rPr sz="1400" b="1" spc="75" dirty="0">
                <a:solidFill>
                  <a:srgbClr val="FFFFFF"/>
                </a:solidFill>
                <a:latin typeface="Times New Roman"/>
                <a:cs typeface="Times New Roman"/>
              </a:rPr>
              <a:t>49</a:t>
            </a:r>
            <a:endParaRPr sz="1400">
              <a:latin typeface="Times New Roman"/>
              <a:cs typeface="Times New Roman"/>
            </a:endParaRPr>
          </a:p>
        </p:txBody>
      </p:sp>
      <p:pic>
        <p:nvPicPr>
          <p:cNvPr id="4" name="object 4"/>
          <p:cNvPicPr/>
          <p:nvPr/>
        </p:nvPicPr>
        <p:blipFill>
          <a:blip r:embed="rId2" cstate="print"/>
          <a:stretch>
            <a:fillRect/>
          </a:stretch>
        </p:blipFill>
        <p:spPr>
          <a:xfrm>
            <a:off x="2504439" y="5956439"/>
            <a:ext cx="407924" cy="381000"/>
          </a:xfrm>
          <a:prstGeom prst="rect">
            <a:avLst/>
          </a:prstGeom>
        </p:spPr>
      </p:pic>
      <p:pic>
        <p:nvPicPr>
          <p:cNvPr id="5" name="object 5"/>
          <p:cNvPicPr/>
          <p:nvPr/>
        </p:nvPicPr>
        <p:blipFill>
          <a:blip r:embed="rId3" cstate="print"/>
          <a:stretch>
            <a:fillRect/>
          </a:stretch>
        </p:blipFill>
        <p:spPr>
          <a:xfrm>
            <a:off x="2986532" y="5933541"/>
            <a:ext cx="953134" cy="467969"/>
          </a:xfrm>
          <a:prstGeom prst="rect">
            <a:avLst/>
          </a:prstGeom>
        </p:spPr>
      </p:pic>
      <p:sp>
        <p:nvSpPr>
          <p:cNvPr id="6" name="object 6"/>
          <p:cNvSpPr/>
          <p:nvPr/>
        </p:nvSpPr>
        <p:spPr>
          <a:xfrm>
            <a:off x="4245483" y="5956363"/>
            <a:ext cx="290195" cy="422909"/>
          </a:xfrm>
          <a:custGeom>
            <a:avLst/>
            <a:gdLst/>
            <a:ahLst/>
            <a:cxnLst/>
            <a:rect l="l" t="t" r="r" b="b"/>
            <a:pathLst>
              <a:path w="290195" h="422910">
                <a:moveTo>
                  <a:pt x="151485" y="9956"/>
                </a:moveTo>
                <a:lnTo>
                  <a:pt x="150799" y="11353"/>
                </a:lnTo>
                <a:lnTo>
                  <a:pt x="150698" y="12065"/>
                </a:lnTo>
                <a:lnTo>
                  <a:pt x="151053" y="13449"/>
                </a:lnTo>
                <a:lnTo>
                  <a:pt x="151485" y="9956"/>
                </a:lnTo>
                <a:close/>
              </a:path>
              <a:path w="290195" h="422910">
                <a:moveTo>
                  <a:pt x="152666" y="19634"/>
                </a:moveTo>
                <a:lnTo>
                  <a:pt x="151053" y="13449"/>
                </a:lnTo>
                <a:lnTo>
                  <a:pt x="150749" y="16002"/>
                </a:lnTo>
                <a:lnTo>
                  <a:pt x="152666" y="19634"/>
                </a:lnTo>
                <a:close/>
              </a:path>
              <a:path w="290195" h="422910">
                <a:moveTo>
                  <a:pt x="154686" y="27076"/>
                </a:moveTo>
                <a:lnTo>
                  <a:pt x="154559" y="26885"/>
                </a:lnTo>
                <a:lnTo>
                  <a:pt x="154597" y="27076"/>
                </a:lnTo>
                <a:close/>
              </a:path>
              <a:path w="290195" h="422910">
                <a:moveTo>
                  <a:pt x="272910" y="145249"/>
                </a:moveTo>
                <a:lnTo>
                  <a:pt x="239128" y="145262"/>
                </a:lnTo>
                <a:lnTo>
                  <a:pt x="238861" y="145491"/>
                </a:lnTo>
                <a:lnTo>
                  <a:pt x="232410" y="151180"/>
                </a:lnTo>
                <a:lnTo>
                  <a:pt x="233045" y="150698"/>
                </a:lnTo>
                <a:lnTo>
                  <a:pt x="226060" y="156248"/>
                </a:lnTo>
                <a:lnTo>
                  <a:pt x="226314" y="155994"/>
                </a:lnTo>
                <a:lnTo>
                  <a:pt x="225971" y="156248"/>
                </a:lnTo>
                <a:lnTo>
                  <a:pt x="219608" y="160972"/>
                </a:lnTo>
                <a:lnTo>
                  <a:pt x="219290" y="161175"/>
                </a:lnTo>
                <a:lnTo>
                  <a:pt x="212725" y="165557"/>
                </a:lnTo>
                <a:lnTo>
                  <a:pt x="212852" y="165442"/>
                </a:lnTo>
                <a:lnTo>
                  <a:pt x="212661" y="165557"/>
                </a:lnTo>
                <a:lnTo>
                  <a:pt x="185801" y="182613"/>
                </a:lnTo>
                <a:lnTo>
                  <a:pt x="185928" y="182549"/>
                </a:lnTo>
                <a:lnTo>
                  <a:pt x="185547" y="182791"/>
                </a:lnTo>
                <a:lnTo>
                  <a:pt x="186309" y="150571"/>
                </a:lnTo>
                <a:lnTo>
                  <a:pt x="187058" y="81572"/>
                </a:lnTo>
                <a:lnTo>
                  <a:pt x="187032" y="80543"/>
                </a:lnTo>
                <a:lnTo>
                  <a:pt x="186944" y="79832"/>
                </a:lnTo>
                <a:lnTo>
                  <a:pt x="185547" y="56769"/>
                </a:lnTo>
                <a:lnTo>
                  <a:pt x="185293" y="52463"/>
                </a:lnTo>
                <a:lnTo>
                  <a:pt x="185166" y="52031"/>
                </a:lnTo>
                <a:lnTo>
                  <a:pt x="184200" y="41478"/>
                </a:lnTo>
                <a:lnTo>
                  <a:pt x="184150" y="40868"/>
                </a:lnTo>
                <a:lnTo>
                  <a:pt x="184150" y="41478"/>
                </a:lnTo>
                <a:lnTo>
                  <a:pt x="183705" y="33134"/>
                </a:lnTo>
                <a:lnTo>
                  <a:pt x="183375" y="29984"/>
                </a:lnTo>
                <a:lnTo>
                  <a:pt x="183134" y="28448"/>
                </a:lnTo>
                <a:lnTo>
                  <a:pt x="182549" y="25488"/>
                </a:lnTo>
                <a:lnTo>
                  <a:pt x="182499" y="25209"/>
                </a:lnTo>
                <a:lnTo>
                  <a:pt x="182499" y="25488"/>
                </a:lnTo>
                <a:lnTo>
                  <a:pt x="181800" y="22237"/>
                </a:lnTo>
                <a:lnTo>
                  <a:pt x="181737" y="21615"/>
                </a:lnTo>
                <a:lnTo>
                  <a:pt x="180898" y="18148"/>
                </a:lnTo>
                <a:lnTo>
                  <a:pt x="180594" y="17043"/>
                </a:lnTo>
                <a:lnTo>
                  <a:pt x="179590" y="13855"/>
                </a:lnTo>
                <a:lnTo>
                  <a:pt x="179590" y="33248"/>
                </a:lnTo>
                <a:lnTo>
                  <a:pt x="179590" y="13855"/>
                </a:lnTo>
                <a:lnTo>
                  <a:pt x="178765" y="12065"/>
                </a:lnTo>
                <a:lnTo>
                  <a:pt x="177901" y="20396"/>
                </a:lnTo>
                <a:lnTo>
                  <a:pt x="177901" y="25336"/>
                </a:lnTo>
                <a:lnTo>
                  <a:pt x="177571" y="23723"/>
                </a:lnTo>
                <a:lnTo>
                  <a:pt x="177520" y="24155"/>
                </a:lnTo>
                <a:lnTo>
                  <a:pt x="177469" y="23241"/>
                </a:lnTo>
                <a:lnTo>
                  <a:pt x="177571" y="23723"/>
                </a:lnTo>
                <a:lnTo>
                  <a:pt x="177761" y="21742"/>
                </a:lnTo>
                <a:lnTo>
                  <a:pt x="177660" y="24155"/>
                </a:lnTo>
                <a:lnTo>
                  <a:pt x="177901" y="25336"/>
                </a:lnTo>
                <a:lnTo>
                  <a:pt x="177901" y="20396"/>
                </a:lnTo>
                <a:lnTo>
                  <a:pt x="177774" y="21615"/>
                </a:lnTo>
                <a:lnTo>
                  <a:pt x="178320" y="16002"/>
                </a:lnTo>
                <a:lnTo>
                  <a:pt x="178765" y="12065"/>
                </a:lnTo>
                <a:lnTo>
                  <a:pt x="178943" y="10490"/>
                </a:lnTo>
                <a:lnTo>
                  <a:pt x="175768" y="5092"/>
                </a:lnTo>
                <a:lnTo>
                  <a:pt x="174472" y="4495"/>
                </a:lnTo>
                <a:lnTo>
                  <a:pt x="173228" y="2400"/>
                </a:lnTo>
                <a:lnTo>
                  <a:pt x="167271" y="355"/>
                </a:lnTo>
                <a:lnTo>
                  <a:pt x="166243" y="0"/>
                </a:lnTo>
                <a:lnTo>
                  <a:pt x="165252" y="406"/>
                </a:lnTo>
                <a:lnTo>
                  <a:pt x="159385" y="1562"/>
                </a:lnTo>
                <a:lnTo>
                  <a:pt x="157454" y="3581"/>
                </a:lnTo>
                <a:lnTo>
                  <a:pt x="157226" y="3683"/>
                </a:lnTo>
                <a:lnTo>
                  <a:pt x="157226" y="36271"/>
                </a:lnTo>
                <a:lnTo>
                  <a:pt x="156870" y="33134"/>
                </a:lnTo>
                <a:lnTo>
                  <a:pt x="156895" y="33261"/>
                </a:lnTo>
                <a:lnTo>
                  <a:pt x="157010" y="34239"/>
                </a:lnTo>
                <a:lnTo>
                  <a:pt x="157060" y="34772"/>
                </a:lnTo>
                <a:lnTo>
                  <a:pt x="157226" y="36271"/>
                </a:lnTo>
                <a:lnTo>
                  <a:pt x="157226" y="3683"/>
                </a:lnTo>
                <a:lnTo>
                  <a:pt x="155321" y="4470"/>
                </a:lnTo>
                <a:lnTo>
                  <a:pt x="155321" y="25476"/>
                </a:lnTo>
                <a:lnTo>
                  <a:pt x="155028" y="24587"/>
                </a:lnTo>
                <a:lnTo>
                  <a:pt x="155244" y="25476"/>
                </a:lnTo>
                <a:lnTo>
                  <a:pt x="155321" y="4470"/>
                </a:lnTo>
                <a:lnTo>
                  <a:pt x="153924" y="5041"/>
                </a:lnTo>
                <a:lnTo>
                  <a:pt x="151587" y="9766"/>
                </a:lnTo>
                <a:lnTo>
                  <a:pt x="151422" y="10490"/>
                </a:lnTo>
                <a:lnTo>
                  <a:pt x="151269" y="11722"/>
                </a:lnTo>
                <a:lnTo>
                  <a:pt x="151155" y="13804"/>
                </a:lnTo>
                <a:lnTo>
                  <a:pt x="152666" y="19634"/>
                </a:lnTo>
                <a:lnTo>
                  <a:pt x="154686" y="27076"/>
                </a:lnTo>
                <a:lnTo>
                  <a:pt x="154673" y="27393"/>
                </a:lnTo>
                <a:lnTo>
                  <a:pt x="156464" y="34772"/>
                </a:lnTo>
                <a:lnTo>
                  <a:pt x="156591" y="34950"/>
                </a:lnTo>
                <a:lnTo>
                  <a:pt x="157353" y="38201"/>
                </a:lnTo>
                <a:lnTo>
                  <a:pt x="157492" y="40868"/>
                </a:lnTo>
                <a:lnTo>
                  <a:pt x="157607" y="43434"/>
                </a:lnTo>
                <a:lnTo>
                  <a:pt x="158750" y="54597"/>
                </a:lnTo>
                <a:lnTo>
                  <a:pt x="158623" y="54203"/>
                </a:lnTo>
                <a:lnTo>
                  <a:pt x="158648" y="54597"/>
                </a:lnTo>
                <a:lnTo>
                  <a:pt x="160515" y="81432"/>
                </a:lnTo>
                <a:lnTo>
                  <a:pt x="159753" y="150672"/>
                </a:lnTo>
                <a:lnTo>
                  <a:pt x="159753" y="151168"/>
                </a:lnTo>
                <a:lnTo>
                  <a:pt x="158737" y="198450"/>
                </a:lnTo>
                <a:lnTo>
                  <a:pt x="158724" y="199097"/>
                </a:lnTo>
                <a:lnTo>
                  <a:pt x="158711" y="199453"/>
                </a:lnTo>
                <a:lnTo>
                  <a:pt x="146431" y="207073"/>
                </a:lnTo>
                <a:lnTo>
                  <a:pt x="145859" y="207391"/>
                </a:lnTo>
                <a:lnTo>
                  <a:pt x="131699" y="215341"/>
                </a:lnTo>
                <a:lnTo>
                  <a:pt x="132207" y="215099"/>
                </a:lnTo>
                <a:lnTo>
                  <a:pt x="105130" y="228942"/>
                </a:lnTo>
                <a:lnTo>
                  <a:pt x="104686" y="229120"/>
                </a:lnTo>
                <a:lnTo>
                  <a:pt x="92837" y="234061"/>
                </a:lnTo>
                <a:lnTo>
                  <a:pt x="92964" y="233984"/>
                </a:lnTo>
                <a:lnTo>
                  <a:pt x="92773" y="234061"/>
                </a:lnTo>
                <a:lnTo>
                  <a:pt x="64008" y="245618"/>
                </a:lnTo>
                <a:lnTo>
                  <a:pt x="63296" y="245922"/>
                </a:lnTo>
                <a:lnTo>
                  <a:pt x="38747" y="252437"/>
                </a:lnTo>
                <a:lnTo>
                  <a:pt x="38531" y="252501"/>
                </a:lnTo>
                <a:lnTo>
                  <a:pt x="27686" y="254838"/>
                </a:lnTo>
                <a:lnTo>
                  <a:pt x="26924" y="254990"/>
                </a:lnTo>
                <a:lnTo>
                  <a:pt x="27482" y="254876"/>
                </a:lnTo>
                <a:lnTo>
                  <a:pt x="11303" y="257378"/>
                </a:lnTo>
                <a:lnTo>
                  <a:pt x="8636" y="258102"/>
                </a:lnTo>
                <a:lnTo>
                  <a:pt x="3175" y="260210"/>
                </a:lnTo>
                <a:lnTo>
                  <a:pt x="0" y="264833"/>
                </a:lnTo>
                <a:lnTo>
                  <a:pt x="0" y="275132"/>
                </a:lnTo>
                <a:lnTo>
                  <a:pt x="3175" y="279755"/>
                </a:lnTo>
                <a:lnTo>
                  <a:pt x="8636" y="281863"/>
                </a:lnTo>
                <a:lnTo>
                  <a:pt x="13462" y="282727"/>
                </a:lnTo>
                <a:lnTo>
                  <a:pt x="30099" y="282397"/>
                </a:lnTo>
                <a:lnTo>
                  <a:pt x="71120" y="272630"/>
                </a:lnTo>
                <a:lnTo>
                  <a:pt x="103378" y="259892"/>
                </a:lnTo>
                <a:lnTo>
                  <a:pt x="103632" y="259816"/>
                </a:lnTo>
                <a:lnTo>
                  <a:pt x="115214" y="254990"/>
                </a:lnTo>
                <a:lnTo>
                  <a:pt x="115570" y="254838"/>
                </a:lnTo>
                <a:lnTo>
                  <a:pt x="116586" y="254419"/>
                </a:lnTo>
                <a:lnTo>
                  <a:pt x="117602" y="253949"/>
                </a:lnTo>
                <a:lnTo>
                  <a:pt x="120218" y="252603"/>
                </a:lnTo>
                <a:lnTo>
                  <a:pt x="120535" y="252437"/>
                </a:lnTo>
                <a:lnTo>
                  <a:pt x="132321" y="246380"/>
                </a:lnTo>
                <a:lnTo>
                  <a:pt x="133578" y="245732"/>
                </a:lnTo>
                <a:lnTo>
                  <a:pt x="145415" y="239649"/>
                </a:lnTo>
                <a:lnTo>
                  <a:pt x="157810" y="232676"/>
                </a:lnTo>
                <a:lnTo>
                  <a:pt x="155435" y="320776"/>
                </a:lnTo>
                <a:lnTo>
                  <a:pt x="155422" y="321564"/>
                </a:lnTo>
                <a:lnTo>
                  <a:pt x="153797" y="380161"/>
                </a:lnTo>
                <a:lnTo>
                  <a:pt x="153797" y="379120"/>
                </a:lnTo>
                <a:lnTo>
                  <a:pt x="153682" y="380161"/>
                </a:lnTo>
                <a:lnTo>
                  <a:pt x="150749" y="407022"/>
                </a:lnTo>
                <a:lnTo>
                  <a:pt x="150622" y="408825"/>
                </a:lnTo>
                <a:lnTo>
                  <a:pt x="150876" y="410641"/>
                </a:lnTo>
                <a:lnTo>
                  <a:pt x="153162" y="416928"/>
                </a:lnTo>
                <a:lnTo>
                  <a:pt x="154178" y="419392"/>
                </a:lnTo>
                <a:lnTo>
                  <a:pt x="156210" y="421271"/>
                </a:lnTo>
                <a:lnTo>
                  <a:pt x="158877" y="421919"/>
                </a:lnTo>
                <a:lnTo>
                  <a:pt x="161417" y="422567"/>
                </a:lnTo>
                <a:lnTo>
                  <a:pt x="164084" y="421894"/>
                </a:lnTo>
                <a:lnTo>
                  <a:pt x="169824" y="416902"/>
                </a:lnTo>
                <a:lnTo>
                  <a:pt x="171704" y="415340"/>
                </a:lnTo>
                <a:lnTo>
                  <a:pt x="172974" y="413207"/>
                </a:lnTo>
                <a:lnTo>
                  <a:pt x="173520" y="410641"/>
                </a:lnTo>
                <a:lnTo>
                  <a:pt x="179705" y="383489"/>
                </a:lnTo>
                <a:lnTo>
                  <a:pt x="180086" y="380961"/>
                </a:lnTo>
                <a:lnTo>
                  <a:pt x="181876" y="320763"/>
                </a:lnTo>
                <a:lnTo>
                  <a:pt x="184696" y="216115"/>
                </a:lnTo>
                <a:lnTo>
                  <a:pt x="186334" y="215099"/>
                </a:lnTo>
                <a:lnTo>
                  <a:pt x="200660" y="206209"/>
                </a:lnTo>
                <a:lnTo>
                  <a:pt x="200787" y="206082"/>
                </a:lnTo>
                <a:lnTo>
                  <a:pt x="227711" y="188696"/>
                </a:lnTo>
                <a:lnTo>
                  <a:pt x="228473" y="188175"/>
                </a:lnTo>
                <a:lnTo>
                  <a:pt x="235585" y="182918"/>
                </a:lnTo>
                <a:lnTo>
                  <a:pt x="235966" y="182549"/>
                </a:lnTo>
                <a:lnTo>
                  <a:pt x="242824" y="176834"/>
                </a:lnTo>
                <a:lnTo>
                  <a:pt x="243078" y="176568"/>
                </a:lnTo>
                <a:lnTo>
                  <a:pt x="249809" y="170611"/>
                </a:lnTo>
                <a:lnTo>
                  <a:pt x="256921" y="163525"/>
                </a:lnTo>
                <a:lnTo>
                  <a:pt x="259511" y="160731"/>
                </a:lnTo>
                <a:lnTo>
                  <a:pt x="263271" y="156679"/>
                </a:lnTo>
                <a:lnTo>
                  <a:pt x="268312" y="150698"/>
                </a:lnTo>
                <a:lnTo>
                  <a:pt x="272910" y="145249"/>
                </a:lnTo>
                <a:close/>
              </a:path>
              <a:path w="290195" h="422910">
                <a:moveTo>
                  <a:pt x="289941" y="125095"/>
                </a:moveTo>
                <a:lnTo>
                  <a:pt x="289775" y="122085"/>
                </a:lnTo>
                <a:lnTo>
                  <a:pt x="289560" y="118033"/>
                </a:lnTo>
                <a:lnTo>
                  <a:pt x="280416" y="109639"/>
                </a:lnTo>
                <a:lnTo>
                  <a:pt x="273304" y="109804"/>
                </a:lnTo>
                <a:lnTo>
                  <a:pt x="268986" y="114198"/>
                </a:lnTo>
                <a:lnTo>
                  <a:pt x="260604" y="122478"/>
                </a:lnTo>
                <a:lnTo>
                  <a:pt x="261112" y="122085"/>
                </a:lnTo>
                <a:lnTo>
                  <a:pt x="258826" y="124129"/>
                </a:lnTo>
                <a:lnTo>
                  <a:pt x="257924" y="125095"/>
                </a:lnTo>
                <a:lnTo>
                  <a:pt x="244919" y="139750"/>
                </a:lnTo>
                <a:lnTo>
                  <a:pt x="244233" y="140385"/>
                </a:lnTo>
                <a:lnTo>
                  <a:pt x="239141" y="145249"/>
                </a:lnTo>
                <a:lnTo>
                  <a:pt x="272910" y="145249"/>
                </a:lnTo>
                <a:lnTo>
                  <a:pt x="276148" y="141414"/>
                </a:lnTo>
                <a:lnTo>
                  <a:pt x="276479" y="141033"/>
                </a:lnTo>
                <a:lnTo>
                  <a:pt x="276098" y="141414"/>
                </a:lnTo>
                <a:lnTo>
                  <a:pt x="277761" y="139560"/>
                </a:lnTo>
                <a:lnTo>
                  <a:pt x="278130" y="139153"/>
                </a:lnTo>
                <a:lnTo>
                  <a:pt x="278511" y="138798"/>
                </a:lnTo>
                <a:lnTo>
                  <a:pt x="286004" y="129844"/>
                </a:lnTo>
                <a:lnTo>
                  <a:pt x="289941" y="125095"/>
                </a:lnTo>
                <a:close/>
              </a:path>
            </a:pathLst>
          </a:custGeom>
          <a:solidFill>
            <a:srgbClr val="000000"/>
          </a:solidFill>
        </p:spPr>
        <p:txBody>
          <a:bodyPr wrap="square" lIns="0" tIns="0" rIns="0" bIns="0" rtlCol="0"/>
          <a:lstStyle/>
          <a:p>
            <a:endParaRPr/>
          </a:p>
        </p:txBody>
      </p:sp>
      <p:pic>
        <p:nvPicPr>
          <p:cNvPr id="7" name="object 7"/>
          <p:cNvPicPr/>
          <p:nvPr/>
        </p:nvPicPr>
        <p:blipFill>
          <a:blip r:embed="rId4" cstate="print"/>
          <a:stretch>
            <a:fillRect/>
          </a:stretch>
        </p:blipFill>
        <p:spPr>
          <a:xfrm>
            <a:off x="4599813" y="6048324"/>
            <a:ext cx="151764" cy="259079"/>
          </a:xfrm>
          <a:prstGeom prst="rect">
            <a:avLst/>
          </a:prstGeom>
        </p:spPr>
      </p:pic>
      <p:pic>
        <p:nvPicPr>
          <p:cNvPr id="8" name="object 8"/>
          <p:cNvPicPr/>
          <p:nvPr/>
        </p:nvPicPr>
        <p:blipFill>
          <a:blip r:embed="rId5" cstate="print"/>
          <a:stretch>
            <a:fillRect/>
          </a:stretch>
        </p:blipFill>
        <p:spPr>
          <a:xfrm>
            <a:off x="4813046" y="6087351"/>
            <a:ext cx="492759" cy="392976"/>
          </a:xfrm>
          <a:prstGeom prst="rect">
            <a:avLst/>
          </a:prstGeom>
        </p:spPr>
      </p:pic>
      <p:pic>
        <p:nvPicPr>
          <p:cNvPr id="9" name="object 9"/>
          <p:cNvPicPr/>
          <p:nvPr/>
        </p:nvPicPr>
        <p:blipFill>
          <a:blip r:embed="rId6" cstate="print"/>
          <a:stretch>
            <a:fillRect/>
          </a:stretch>
        </p:blipFill>
        <p:spPr>
          <a:xfrm>
            <a:off x="5370448" y="6061493"/>
            <a:ext cx="360045" cy="271576"/>
          </a:xfrm>
          <a:prstGeom prst="rect">
            <a:avLst/>
          </a:prstGeom>
        </p:spPr>
      </p:pic>
      <p:pic>
        <p:nvPicPr>
          <p:cNvPr id="10" name="object 10"/>
          <p:cNvPicPr/>
          <p:nvPr/>
        </p:nvPicPr>
        <p:blipFill>
          <a:blip r:embed="rId7" cstate="print"/>
          <a:stretch>
            <a:fillRect/>
          </a:stretch>
        </p:blipFill>
        <p:spPr>
          <a:xfrm>
            <a:off x="5780125" y="5857481"/>
            <a:ext cx="625609" cy="429882"/>
          </a:xfrm>
          <a:prstGeom prst="rect">
            <a:avLst/>
          </a:prstGeom>
        </p:spPr>
      </p:pic>
      <p:pic>
        <p:nvPicPr>
          <p:cNvPr id="11" name="object 11"/>
          <p:cNvPicPr/>
          <p:nvPr/>
        </p:nvPicPr>
        <p:blipFill>
          <a:blip r:embed="rId8" cstate="print"/>
          <a:stretch>
            <a:fillRect/>
          </a:stretch>
        </p:blipFill>
        <p:spPr>
          <a:xfrm>
            <a:off x="246262" y="1781555"/>
            <a:ext cx="6715714" cy="3999776"/>
          </a:xfrm>
          <a:prstGeom prst="rect">
            <a:avLst/>
          </a:prstGeom>
        </p:spPr>
      </p:pic>
      <p:sp>
        <p:nvSpPr>
          <p:cNvPr id="12" name="object 12"/>
          <p:cNvSpPr txBox="1">
            <a:spLocks noGrp="1"/>
          </p:cNvSpPr>
          <p:nvPr>
            <p:ph type="ftr" sz="quarter" idx="5"/>
          </p:nvPr>
        </p:nvSpPr>
        <p:spPr>
          <a:xfrm>
            <a:off x="535940" y="6587710"/>
            <a:ext cx="3604895" cy="178434"/>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5"/>
              </a:spcBef>
            </a:pPr>
            <a:r>
              <a:rPr lang="en-US" spc="60"/>
              <a:t>CS</a:t>
            </a:r>
            <a:r>
              <a:rPr lang="en-US" spc="45"/>
              <a:t> </a:t>
            </a:r>
            <a:r>
              <a:rPr lang="en-US" spc="50"/>
              <a:t>584 </a:t>
            </a:r>
            <a:r>
              <a:rPr lang="en-US" spc="55"/>
              <a:t>–</a:t>
            </a:r>
            <a:r>
              <a:rPr lang="en-US" spc="50"/>
              <a:t> </a:t>
            </a:r>
            <a:r>
              <a:rPr lang="en-US" spc="60"/>
              <a:t>Machine</a:t>
            </a:r>
            <a:r>
              <a:rPr lang="en-US" spc="65"/>
              <a:t> </a:t>
            </a:r>
            <a:r>
              <a:rPr lang="en-US" spc="70"/>
              <a:t>Learning</a:t>
            </a:r>
            <a:r>
              <a:rPr lang="en-US" spc="65"/>
              <a:t> </a:t>
            </a:r>
            <a:r>
              <a:rPr lang="en-US" spc="55"/>
              <a:t>–</a:t>
            </a:r>
            <a:r>
              <a:rPr lang="en-US" spc="45"/>
              <a:t> </a:t>
            </a:r>
            <a:r>
              <a:rPr lang="en-US" spc="20"/>
              <a:t>Illinois</a:t>
            </a:r>
            <a:r>
              <a:rPr lang="en-US" spc="45"/>
              <a:t> </a:t>
            </a:r>
            <a:r>
              <a:rPr lang="en-US" spc="80"/>
              <a:t>Institute </a:t>
            </a:r>
            <a:r>
              <a:rPr lang="en-US" spc="20"/>
              <a:t>of</a:t>
            </a:r>
            <a:r>
              <a:rPr lang="en-US" spc="55"/>
              <a:t> </a:t>
            </a:r>
            <a:r>
              <a:rPr lang="en-US" spc="-10"/>
              <a:t>Technology</a:t>
            </a:r>
            <a:endParaRPr spc="-1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135" dirty="0"/>
              <a:t>Experiment</a:t>
            </a:r>
          </a:p>
        </p:txBody>
      </p:sp>
      <p:sp>
        <p:nvSpPr>
          <p:cNvPr id="3" name="object 3"/>
          <p:cNvSpPr/>
          <p:nvPr/>
        </p:nvSpPr>
        <p:spPr>
          <a:xfrm>
            <a:off x="1364614" y="3190494"/>
            <a:ext cx="539750" cy="247015"/>
          </a:xfrm>
          <a:custGeom>
            <a:avLst/>
            <a:gdLst/>
            <a:ahLst/>
            <a:cxnLst/>
            <a:rect l="l" t="t" r="r" b="b"/>
            <a:pathLst>
              <a:path w="539750" h="247014">
                <a:moveTo>
                  <a:pt x="460502" y="0"/>
                </a:moveTo>
                <a:lnTo>
                  <a:pt x="456946" y="10032"/>
                </a:lnTo>
                <a:lnTo>
                  <a:pt x="471261" y="16269"/>
                </a:lnTo>
                <a:lnTo>
                  <a:pt x="483552" y="24876"/>
                </a:lnTo>
                <a:lnTo>
                  <a:pt x="508511" y="64650"/>
                </a:lnTo>
                <a:lnTo>
                  <a:pt x="516762" y="122300"/>
                </a:lnTo>
                <a:lnTo>
                  <a:pt x="515836" y="144085"/>
                </a:lnTo>
                <a:lnTo>
                  <a:pt x="508458" y="181701"/>
                </a:lnTo>
                <a:lnTo>
                  <a:pt x="483536" y="222154"/>
                </a:lnTo>
                <a:lnTo>
                  <a:pt x="457327" y="237108"/>
                </a:lnTo>
                <a:lnTo>
                  <a:pt x="460502" y="247014"/>
                </a:lnTo>
                <a:lnTo>
                  <a:pt x="507632" y="219082"/>
                </a:lnTo>
                <a:lnTo>
                  <a:pt x="527829" y="186507"/>
                </a:lnTo>
                <a:lnTo>
                  <a:pt x="537977" y="146311"/>
                </a:lnTo>
                <a:lnTo>
                  <a:pt x="539241" y="123570"/>
                </a:lnTo>
                <a:lnTo>
                  <a:pt x="537977" y="100974"/>
                </a:lnTo>
                <a:lnTo>
                  <a:pt x="527829" y="60831"/>
                </a:lnTo>
                <a:lnTo>
                  <a:pt x="507615" y="28164"/>
                </a:lnTo>
                <a:lnTo>
                  <a:pt x="478381" y="6498"/>
                </a:lnTo>
                <a:lnTo>
                  <a:pt x="460502" y="0"/>
                </a:lnTo>
                <a:close/>
              </a:path>
              <a:path w="539750" h="247014">
                <a:moveTo>
                  <a:pt x="78740" y="0"/>
                </a:moveTo>
                <a:lnTo>
                  <a:pt x="31609" y="28164"/>
                </a:lnTo>
                <a:lnTo>
                  <a:pt x="11412" y="60831"/>
                </a:lnTo>
                <a:lnTo>
                  <a:pt x="1264" y="100974"/>
                </a:lnTo>
                <a:lnTo>
                  <a:pt x="0" y="123570"/>
                </a:lnTo>
                <a:lnTo>
                  <a:pt x="1264" y="146311"/>
                </a:lnTo>
                <a:lnTo>
                  <a:pt x="11412" y="186507"/>
                </a:lnTo>
                <a:lnTo>
                  <a:pt x="31555" y="219082"/>
                </a:lnTo>
                <a:lnTo>
                  <a:pt x="78740" y="247014"/>
                </a:lnTo>
                <a:lnTo>
                  <a:pt x="81915" y="237108"/>
                </a:lnTo>
                <a:lnTo>
                  <a:pt x="67819" y="230846"/>
                </a:lnTo>
                <a:lnTo>
                  <a:pt x="55641" y="222154"/>
                </a:lnTo>
                <a:lnTo>
                  <a:pt x="30676" y="181701"/>
                </a:lnTo>
                <a:lnTo>
                  <a:pt x="23385" y="144085"/>
                </a:lnTo>
                <a:lnTo>
                  <a:pt x="22478" y="122300"/>
                </a:lnTo>
                <a:lnTo>
                  <a:pt x="23385" y="101226"/>
                </a:lnTo>
                <a:lnTo>
                  <a:pt x="37084" y="49148"/>
                </a:lnTo>
                <a:lnTo>
                  <a:pt x="68034" y="16269"/>
                </a:lnTo>
                <a:lnTo>
                  <a:pt x="82296" y="10032"/>
                </a:lnTo>
                <a:lnTo>
                  <a:pt x="78740" y="0"/>
                </a:lnTo>
                <a:close/>
              </a:path>
            </a:pathLst>
          </a:custGeom>
          <a:solidFill>
            <a:srgbClr val="000000"/>
          </a:solidFill>
        </p:spPr>
        <p:txBody>
          <a:bodyPr wrap="square" lIns="0" tIns="0" rIns="0" bIns="0" rtlCol="0"/>
          <a:lstStyle/>
          <a:p>
            <a:endParaRPr/>
          </a:p>
        </p:txBody>
      </p:sp>
      <p:sp>
        <p:nvSpPr>
          <p:cNvPr id="4" name="object 4"/>
          <p:cNvSpPr txBox="1"/>
          <p:nvPr/>
        </p:nvSpPr>
        <p:spPr>
          <a:xfrm>
            <a:off x="523240" y="1585087"/>
            <a:ext cx="6848475" cy="2821305"/>
          </a:xfrm>
          <a:prstGeom prst="rect">
            <a:avLst/>
          </a:prstGeom>
        </p:spPr>
        <p:txBody>
          <a:bodyPr vert="horz" wrap="square" lIns="0" tIns="12700" rIns="0" bIns="0" rtlCol="0">
            <a:spAutoFit/>
          </a:bodyPr>
          <a:lstStyle/>
          <a:p>
            <a:pPr marL="299085" marR="370840" indent="-274320">
              <a:lnSpc>
                <a:spcPct val="120000"/>
              </a:lnSpc>
              <a:spcBef>
                <a:spcPts val="100"/>
              </a:spcBef>
              <a:buClr>
                <a:srgbClr val="FD8537"/>
              </a:buClr>
              <a:buSzPct val="68750"/>
              <a:buFont typeface="Wingdings"/>
              <a:buChar char=""/>
              <a:tabLst>
                <a:tab pos="299085" algn="l"/>
              </a:tabLst>
            </a:pPr>
            <a:r>
              <a:rPr sz="2400" spc="165" dirty="0">
                <a:latin typeface="Times New Roman"/>
                <a:cs typeface="Times New Roman"/>
              </a:rPr>
              <a:t>Assume</a:t>
            </a:r>
            <a:r>
              <a:rPr sz="2400" spc="70" dirty="0">
                <a:latin typeface="Times New Roman"/>
                <a:cs typeface="Times New Roman"/>
              </a:rPr>
              <a:t> </a:t>
            </a:r>
            <a:r>
              <a:rPr sz="2400" spc="215" dirty="0">
                <a:latin typeface="Times New Roman"/>
                <a:cs typeface="Times New Roman"/>
              </a:rPr>
              <a:t>the</a:t>
            </a:r>
            <a:r>
              <a:rPr sz="2400" spc="65" dirty="0">
                <a:latin typeface="Times New Roman"/>
                <a:cs typeface="Times New Roman"/>
              </a:rPr>
              <a:t> </a:t>
            </a:r>
            <a:r>
              <a:rPr sz="2400" spc="160" dirty="0">
                <a:latin typeface="Times New Roman"/>
                <a:cs typeface="Times New Roman"/>
              </a:rPr>
              <a:t>hypothesis</a:t>
            </a:r>
            <a:r>
              <a:rPr sz="2400" spc="50" dirty="0">
                <a:latin typeface="Times New Roman"/>
                <a:cs typeface="Times New Roman"/>
              </a:rPr>
              <a:t> </a:t>
            </a:r>
            <a:r>
              <a:rPr sz="2400" spc="145" dirty="0">
                <a:latin typeface="Times New Roman"/>
                <a:cs typeface="Times New Roman"/>
              </a:rPr>
              <a:t>space</a:t>
            </a:r>
            <a:r>
              <a:rPr sz="2400" spc="50" dirty="0">
                <a:latin typeface="Times New Roman"/>
                <a:cs typeface="Times New Roman"/>
              </a:rPr>
              <a:t> </a:t>
            </a:r>
            <a:r>
              <a:rPr sz="2400" spc="125" dirty="0">
                <a:latin typeface="Times New Roman"/>
                <a:cs typeface="Times New Roman"/>
              </a:rPr>
              <a:t>is</a:t>
            </a:r>
            <a:r>
              <a:rPr sz="2400" spc="55" dirty="0">
                <a:latin typeface="Times New Roman"/>
                <a:cs typeface="Times New Roman"/>
              </a:rPr>
              <a:t> </a:t>
            </a:r>
            <a:r>
              <a:rPr sz="2400" spc="215" dirty="0">
                <a:latin typeface="Times New Roman"/>
                <a:cs typeface="Times New Roman"/>
              </a:rPr>
              <a:t>the</a:t>
            </a:r>
            <a:r>
              <a:rPr sz="2400" spc="70" dirty="0">
                <a:latin typeface="Times New Roman"/>
                <a:cs typeface="Times New Roman"/>
              </a:rPr>
              <a:t> </a:t>
            </a:r>
            <a:r>
              <a:rPr sz="2400" spc="145" dirty="0">
                <a:latin typeface="Times New Roman"/>
                <a:cs typeface="Times New Roman"/>
              </a:rPr>
              <a:t>space</a:t>
            </a:r>
            <a:r>
              <a:rPr sz="2400" spc="50" dirty="0">
                <a:latin typeface="Times New Roman"/>
                <a:cs typeface="Times New Roman"/>
              </a:rPr>
              <a:t> </a:t>
            </a:r>
            <a:r>
              <a:rPr sz="2400" spc="-25" dirty="0">
                <a:latin typeface="Times New Roman"/>
                <a:cs typeface="Times New Roman"/>
              </a:rPr>
              <a:t>of </a:t>
            </a:r>
            <a:r>
              <a:rPr sz="2400" spc="155" dirty="0">
                <a:latin typeface="Times New Roman"/>
                <a:cs typeface="Times New Roman"/>
              </a:rPr>
              <a:t>rectangles</a:t>
            </a:r>
            <a:endParaRPr sz="2400">
              <a:latin typeface="Times New Roman"/>
              <a:cs typeface="Times New Roman"/>
            </a:endParaRPr>
          </a:p>
          <a:p>
            <a:pPr marL="299085" indent="-273685">
              <a:lnSpc>
                <a:spcPct val="100000"/>
              </a:lnSpc>
              <a:spcBef>
                <a:spcPts val="1175"/>
              </a:spcBef>
              <a:buClr>
                <a:srgbClr val="FD8537"/>
              </a:buClr>
              <a:buSzPct val="68750"/>
              <a:buFont typeface="Wingdings"/>
              <a:buChar char=""/>
              <a:tabLst>
                <a:tab pos="299085" algn="l"/>
              </a:tabLst>
            </a:pPr>
            <a:r>
              <a:rPr sz="2400" spc="225" dirty="0">
                <a:latin typeface="Times New Roman"/>
                <a:cs typeface="Times New Roman"/>
              </a:rPr>
              <a:t>That</a:t>
            </a:r>
            <a:r>
              <a:rPr sz="2400" spc="70" dirty="0">
                <a:latin typeface="Times New Roman"/>
                <a:cs typeface="Times New Roman"/>
              </a:rPr>
              <a:t> </a:t>
            </a:r>
            <a:r>
              <a:rPr sz="2400" spc="85" dirty="0">
                <a:latin typeface="Times New Roman"/>
                <a:cs typeface="Times New Roman"/>
              </a:rPr>
              <a:t>is,</a:t>
            </a:r>
            <a:endParaRPr sz="2400">
              <a:latin typeface="Times New Roman"/>
              <a:cs typeface="Times New Roman"/>
            </a:endParaRPr>
          </a:p>
          <a:p>
            <a:pPr marL="665480" lvl="1" indent="-274320">
              <a:lnSpc>
                <a:spcPct val="100000"/>
              </a:lnSpc>
              <a:spcBef>
                <a:spcPts val="1055"/>
              </a:spcBef>
              <a:buClr>
                <a:srgbClr val="FD8537"/>
              </a:buClr>
              <a:buSzPct val="78571"/>
              <a:buFont typeface="Wingdings 2"/>
              <a:buChar char=""/>
              <a:tabLst>
                <a:tab pos="665480" algn="l"/>
                <a:tab pos="1478915" algn="l"/>
              </a:tabLst>
            </a:pPr>
            <a:r>
              <a:rPr sz="2100" dirty="0">
                <a:latin typeface="STIXGeneral"/>
                <a:cs typeface="STIXGeneral"/>
              </a:rPr>
              <a:t>ℎ</a:t>
            </a:r>
            <a:r>
              <a:rPr sz="2100" spc="390" dirty="0">
                <a:latin typeface="STIXGeneral"/>
                <a:cs typeface="STIXGeneral"/>
              </a:rPr>
              <a:t> </a:t>
            </a:r>
            <a:r>
              <a:rPr sz="2100" dirty="0">
                <a:latin typeface="STIXGeneral"/>
                <a:cs typeface="STIXGeneral"/>
              </a:rPr>
              <a:t>𝑎,</a:t>
            </a:r>
            <a:r>
              <a:rPr sz="2100" spc="-185" dirty="0">
                <a:latin typeface="STIXGeneral"/>
                <a:cs typeface="STIXGeneral"/>
              </a:rPr>
              <a:t> </a:t>
            </a:r>
            <a:r>
              <a:rPr sz="2100" spc="110" dirty="0">
                <a:latin typeface="STIXGeneral"/>
                <a:cs typeface="STIXGeneral"/>
              </a:rPr>
              <a:t>𝑡</a:t>
            </a:r>
            <a:r>
              <a:rPr sz="2100" dirty="0">
                <a:latin typeface="STIXGeneral"/>
                <a:cs typeface="STIXGeneral"/>
              </a:rPr>
              <a:t>	</a:t>
            </a:r>
            <a:r>
              <a:rPr sz="2100" spc="125" dirty="0">
                <a:latin typeface="STIXGeneral"/>
                <a:cs typeface="STIXGeneral"/>
              </a:rPr>
              <a:t>=</a:t>
            </a:r>
            <a:r>
              <a:rPr sz="2100" spc="45" dirty="0">
                <a:latin typeface="STIXGeneral"/>
                <a:cs typeface="STIXGeneral"/>
              </a:rPr>
              <a:t> </a:t>
            </a:r>
            <a:r>
              <a:rPr sz="2100" spc="85" dirty="0">
                <a:latin typeface="STIXGeneral"/>
                <a:cs typeface="STIXGeneral"/>
              </a:rPr>
              <a:t>𝑝𝑜𝑠𝑖𝑡𝑖𝑣𝑒</a:t>
            </a:r>
            <a:r>
              <a:rPr sz="2100" spc="-5" dirty="0">
                <a:latin typeface="STIXGeneral"/>
                <a:cs typeface="STIXGeneral"/>
              </a:rPr>
              <a:t> </a:t>
            </a:r>
            <a:r>
              <a:rPr sz="2100" dirty="0">
                <a:latin typeface="STIXGeneral"/>
                <a:cs typeface="STIXGeneral"/>
              </a:rPr>
              <a:t>if</a:t>
            </a:r>
            <a:r>
              <a:rPr sz="2100" spc="-60" dirty="0">
                <a:latin typeface="STIXGeneral"/>
                <a:cs typeface="STIXGeneral"/>
              </a:rPr>
              <a:t> </a:t>
            </a:r>
            <a:r>
              <a:rPr sz="2100" spc="95" dirty="0">
                <a:latin typeface="STIXGeneral"/>
                <a:cs typeface="STIXGeneral"/>
              </a:rPr>
              <a:t>𝑎</a:t>
            </a:r>
            <a:r>
              <a:rPr sz="2250" spc="142" baseline="-16666" dirty="0">
                <a:latin typeface="STIXGeneral"/>
                <a:cs typeface="STIXGeneral"/>
              </a:rPr>
              <a:t>1</a:t>
            </a:r>
            <a:r>
              <a:rPr sz="2250" spc="405" baseline="-16666" dirty="0">
                <a:latin typeface="STIXGeneral"/>
                <a:cs typeface="STIXGeneral"/>
              </a:rPr>
              <a:t> </a:t>
            </a:r>
            <a:r>
              <a:rPr sz="2100" spc="125" dirty="0">
                <a:latin typeface="STIXGeneral"/>
                <a:cs typeface="STIXGeneral"/>
              </a:rPr>
              <a:t>≤</a:t>
            </a:r>
            <a:r>
              <a:rPr sz="2100" spc="60" dirty="0">
                <a:latin typeface="STIXGeneral"/>
                <a:cs typeface="STIXGeneral"/>
              </a:rPr>
              <a:t> </a:t>
            </a:r>
            <a:r>
              <a:rPr sz="2100" spc="105" dirty="0">
                <a:latin typeface="STIXGeneral"/>
                <a:cs typeface="STIXGeneral"/>
              </a:rPr>
              <a:t>𝑎</a:t>
            </a:r>
            <a:r>
              <a:rPr sz="2100" spc="114" dirty="0">
                <a:latin typeface="STIXGeneral"/>
                <a:cs typeface="STIXGeneral"/>
              </a:rPr>
              <a:t> </a:t>
            </a:r>
            <a:r>
              <a:rPr sz="2100" spc="125" dirty="0">
                <a:latin typeface="STIXGeneral"/>
                <a:cs typeface="STIXGeneral"/>
              </a:rPr>
              <a:t>≤</a:t>
            </a:r>
            <a:r>
              <a:rPr sz="2100" spc="60" dirty="0">
                <a:latin typeface="STIXGeneral"/>
                <a:cs typeface="STIXGeneral"/>
              </a:rPr>
              <a:t> </a:t>
            </a:r>
            <a:r>
              <a:rPr sz="2100" spc="120" dirty="0">
                <a:latin typeface="STIXGeneral"/>
                <a:cs typeface="STIXGeneral"/>
              </a:rPr>
              <a:t>𝑎</a:t>
            </a:r>
            <a:r>
              <a:rPr sz="2250" spc="179" baseline="-16666" dirty="0">
                <a:latin typeface="STIXGeneral"/>
                <a:cs typeface="STIXGeneral"/>
              </a:rPr>
              <a:t>2</a:t>
            </a:r>
            <a:r>
              <a:rPr sz="2250" spc="254" baseline="-16666" dirty="0">
                <a:latin typeface="STIXGeneral"/>
                <a:cs typeface="STIXGeneral"/>
              </a:rPr>
              <a:t> </a:t>
            </a:r>
            <a:r>
              <a:rPr sz="2100" spc="100" dirty="0">
                <a:latin typeface="STIXGeneral"/>
                <a:cs typeface="STIXGeneral"/>
              </a:rPr>
              <a:t>and</a:t>
            </a:r>
            <a:r>
              <a:rPr sz="2100" spc="-65" dirty="0">
                <a:latin typeface="STIXGeneral"/>
                <a:cs typeface="STIXGeneral"/>
              </a:rPr>
              <a:t> </a:t>
            </a:r>
            <a:r>
              <a:rPr sz="2100" spc="110" dirty="0">
                <a:latin typeface="STIXGeneral"/>
                <a:cs typeface="STIXGeneral"/>
              </a:rPr>
              <a:t>𝑡</a:t>
            </a:r>
            <a:r>
              <a:rPr sz="2250" spc="165" baseline="-16666" dirty="0">
                <a:latin typeface="STIXGeneral"/>
                <a:cs typeface="STIXGeneral"/>
              </a:rPr>
              <a:t>1</a:t>
            </a:r>
            <a:r>
              <a:rPr sz="2250" spc="419" baseline="-16666" dirty="0">
                <a:latin typeface="STIXGeneral"/>
                <a:cs typeface="STIXGeneral"/>
              </a:rPr>
              <a:t> </a:t>
            </a:r>
            <a:r>
              <a:rPr sz="2100" spc="125" dirty="0">
                <a:latin typeface="STIXGeneral"/>
                <a:cs typeface="STIXGeneral"/>
              </a:rPr>
              <a:t>≤</a:t>
            </a:r>
            <a:r>
              <a:rPr sz="2100" spc="60" dirty="0">
                <a:latin typeface="STIXGeneral"/>
                <a:cs typeface="STIXGeneral"/>
              </a:rPr>
              <a:t> </a:t>
            </a:r>
            <a:r>
              <a:rPr sz="2100" spc="170" dirty="0">
                <a:latin typeface="STIXGeneral"/>
                <a:cs typeface="STIXGeneral"/>
              </a:rPr>
              <a:t>𝑡</a:t>
            </a:r>
            <a:r>
              <a:rPr sz="2100" spc="110" dirty="0">
                <a:latin typeface="STIXGeneral"/>
                <a:cs typeface="STIXGeneral"/>
              </a:rPr>
              <a:t> </a:t>
            </a:r>
            <a:r>
              <a:rPr sz="2100" spc="125" dirty="0">
                <a:latin typeface="STIXGeneral"/>
                <a:cs typeface="STIXGeneral"/>
              </a:rPr>
              <a:t>≤</a:t>
            </a:r>
            <a:r>
              <a:rPr sz="2100" spc="60" dirty="0">
                <a:latin typeface="STIXGeneral"/>
                <a:cs typeface="STIXGeneral"/>
              </a:rPr>
              <a:t> </a:t>
            </a:r>
            <a:r>
              <a:rPr sz="2100" spc="105" dirty="0">
                <a:latin typeface="STIXGeneral"/>
                <a:cs typeface="STIXGeneral"/>
              </a:rPr>
              <a:t>𝑡</a:t>
            </a:r>
            <a:r>
              <a:rPr sz="2250" spc="157" baseline="-16666" dirty="0">
                <a:latin typeface="STIXGeneral"/>
                <a:cs typeface="STIXGeneral"/>
              </a:rPr>
              <a:t>2</a:t>
            </a:r>
            <a:endParaRPr sz="2250" baseline="-16666">
              <a:latin typeface="STIXGeneral"/>
              <a:cs typeface="STIXGeneral"/>
            </a:endParaRPr>
          </a:p>
          <a:p>
            <a:pPr marL="299085" marR="17780" indent="-274320">
              <a:lnSpc>
                <a:spcPct val="120100"/>
              </a:lnSpc>
              <a:spcBef>
                <a:spcPts val="550"/>
              </a:spcBef>
              <a:buClr>
                <a:srgbClr val="FD8537"/>
              </a:buClr>
              <a:buSzPct val="68750"/>
              <a:buFont typeface="Wingdings"/>
              <a:buChar char=""/>
              <a:tabLst>
                <a:tab pos="299085" algn="l"/>
              </a:tabLst>
            </a:pPr>
            <a:r>
              <a:rPr sz="2400" spc="215" dirty="0">
                <a:latin typeface="Times New Roman"/>
                <a:cs typeface="Times New Roman"/>
              </a:rPr>
              <a:t>What</a:t>
            </a:r>
            <a:r>
              <a:rPr sz="2400" spc="70" dirty="0">
                <a:latin typeface="Times New Roman"/>
                <a:cs typeface="Times New Roman"/>
              </a:rPr>
              <a:t> </a:t>
            </a:r>
            <a:r>
              <a:rPr sz="2400" spc="210" dirty="0">
                <a:latin typeface="Times New Roman"/>
                <a:cs typeface="Times New Roman"/>
              </a:rPr>
              <a:t>are</a:t>
            </a:r>
            <a:r>
              <a:rPr sz="2400" spc="80" dirty="0">
                <a:latin typeface="Times New Roman"/>
                <a:cs typeface="Times New Roman"/>
              </a:rPr>
              <a:t> </a:t>
            </a:r>
            <a:r>
              <a:rPr sz="2400" spc="114" dirty="0">
                <a:latin typeface="Times New Roman"/>
                <a:cs typeface="Times New Roman"/>
              </a:rPr>
              <a:t>S,</a:t>
            </a:r>
            <a:r>
              <a:rPr sz="2400" spc="55" dirty="0">
                <a:latin typeface="Times New Roman"/>
                <a:cs typeface="Times New Roman"/>
              </a:rPr>
              <a:t> </a:t>
            </a:r>
            <a:r>
              <a:rPr sz="2400" spc="90" dirty="0">
                <a:latin typeface="Times New Roman"/>
                <a:cs typeface="Times New Roman"/>
              </a:rPr>
              <a:t>G,</a:t>
            </a:r>
            <a:r>
              <a:rPr sz="2400" spc="65" dirty="0">
                <a:latin typeface="Times New Roman"/>
                <a:cs typeface="Times New Roman"/>
              </a:rPr>
              <a:t> </a:t>
            </a:r>
            <a:r>
              <a:rPr sz="2400" spc="225" dirty="0">
                <a:latin typeface="Times New Roman"/>
                <a:cs typeface="Times New Roman"/>
              </a:rPr>
              <a:t>and</a:t>
            </a:r>
            <a:r>
              <a:rPr sz="2400" spc="70" dirty="0">
                <a:latin typeface="Times New Roman"/>
                <a:cs typeface="Times New Roman"/>
              </a:rPr>
              <a:t> </a:t>
            </a:r>
            <a:r>
              <a:rPr sz="2400" spc="140" dirty="0">
                <a:latin typeface="Times New Roman"/>
                <a:cs typeface="Times New Roman"/>
              </a:rPr>
              <a:t>version</a:t>
            </a:r>
            <a:r>
              <a:rPr sz="2400" spc="55" dirty="0">
                <a:latin typeface="Times New Roman"/>
                <a:cs typeface="Times New Roman"/>
              </a:rPr>
              <a:t> </a:t>
            </a:r>
            <a:r>
              <a:rPr sz="2400" spc="145" dirty="0">
                <a:latin typeface="Times New Roman"/>
                <a:cs typeface="Times New Roman"/>
              </a:rPr>
              <a:t>space</a:t>
            </a:r>
            <a:r>
              <a:rPr sz="2400" spc="80" dirty="0">
                <a:latin typeface="Times New Roman"/>
                <a:cs typeface="Times New Roman"/>
              </a:rPr>
              <a:t> </a:t>
            </a:r>
            <a:r>
              <a:rPr sz="2400" spc="165" dirty="0">
                <a:latin typeface="Times New Roman"/>
                <a:cs typeface="Times New Roman"/>
              </a:rPr>
              <a:t>based</a:t>
            </a:r>
            <a:r>
              <a:rPr sz="2400" spc="75" dirty="0">
                <a:latin typeface="Times New Roman"/>
                <a:cs typeface="Times New Roman"/>
              </a:rPr>
              <a:t> </a:t>
            </a:r>
            <a:r>
              <a:rPr sz="2400" spc="130" dirty="0">
                <a:latin typeface="Times New Roman"/>
                <a:cs typeface="Times New Roman"/>
              </a:rPr>
              <a:t>on</a:t>
            </a:r>
            <a:r>
              <a:rPr sz="2400" spc="65" dirty="0">
                <a:latin typeface="Times New Roman"/>
                <a:cs typeface="Times New Roman"/>
              </a:rPr>
              <a:t> </a:t>
            </a:r>
            <a:r>
              <a:rPr sz="2400" spc="190" dirty="0">
                <a:latin typeface="Times New Roman"/>
                <a:cs typeface="Times New Roman"/>
              </a:rPr>
              <a:t>the training</a:t>
            </a:r>
            <a:r>
              <a:rPr sz="2400" spc="65" dirty="0">
                <a:latin typeface="Times New Roman"/>
                <a:cs typeface="Times New Roman"/>
              </a:rPr>
              <a:t> </a:t>
            </a:r>
            <a:r>
              <a:rPr sz="2400" spc="175" dirty="0">
                <a:latin typeface="Times New Roman"/>
                <a:cs typeface="Times New Roman"/>
              </a:rPr>
              <a:t>data?</a:t>
            </a:r>
            <a:endParaRPr sz="2400">
              <a:latin typeface="Times New Roman"/>
              <a:cs typeface="Times New Roman"/>
            </a:endParaRPr>
          </a:p>
        </p:txBody>
      </p:sp>
      <p:sp>
        <p:nvSpPr>
          <p:cNvPr id="6" name="object 6"/>
          <p:cNvSpPr txBox="1">
            <a:spLocks noGrp="1"/>
          </p:cNvSpPr>
          <p:nvPr>
            <p:ph type="ftr" sz="quarter" idx="5"/>
          </p:nvPr>
        </p:nvSpPr>
        <p:spPr>
          <a:xfrm>
            <a:off x="535940" y="6587710"/>
            <a:ext cx="3604895" cy="178434"/>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5"/>
              </a:spcBef>
            </a:pPr>
            <a:r>
              <a:rPr lang="en-US" spc="60"/>
              <a:t>CS</a:t>
            </a:r>
            <a:r>
              <a:rPr lang="en-US" spc="45"/>
              <a:t> </a:t>
            </a:r>
            <a:r>
              <a:rPr lang="en-US" spc="50"/>
              <a:t>584 </a:t>
            </a:r>
            <a:r>
              <a:rPr lang="en-US" spc="55"/>
              <a:t>–</a:t>
            </a:r>
            <a:r>
              <a:rPr lang="en-US" spc="50"/>
              <a:t> </a:t>
            </a:r>
            <a:r>
              <a:rPr lang="en-US" spc="60"/>
              <a:t>Machine</a:t>
            </a:r>
            <a:r>
              <a:rPr lang="en-US" spc="65"/>
              <a:t> </a:t>
            </a:r>
            <a:r>
              <a:rPr lang="en-US" spc="70"/>
              <a:t>Learning</a:t>
            </a:r>
            <a:r>
              <a:rPr lang="en-US" spc="65"/>
              <a:t> </a:t>
            </a:r>
            <a:r>
              <a:rPr lang="en-US" spc="55"/>
              <a:t>–</a:t>
            </a:r>
            <a:r>
              <a:rPr lang="en-US" spc="45"/>
              <a:t> </a:t>
            </a:r>
            <a:r>
              <a:rPr lang="en-US" spc="20"/>
              <a:t>Illinois</a:t>
            </a:r>
            <a:r>
              <a:rPr lang="en-US" spc="45"/>
              <a:t> </a:t>
            </a:r>
            <a:r>
              <a:rPr lang="en-US" spc="80"/>
              <a:t>Institute </a:t>
            </a:r>
            <a:r>
              <a:rPr lang="en-US" spc="20"/>
              <a:t>of</a:t>
            </a:r>
            <a:r>
              <a:rPr lang="en-US" spc="55"/>
              <a:t> </a:t>
            </a:r>
            <a:r>
              <a:rPr lang="en-US" spc="-10"/>
              <a:t>Technology</a:t>
            </a:r>
            <a:endParaRPr spc="-10" dirty="0"/>
          </a:p>
        </p:txBody>
      </p:sp>
      <p:sp>
        <p:nvSpPr>
          <p:cNvPr id="5" name="object 5"/>
          <p:cNvSpPr txBox="1"/>
          <p:nvPr/>
        </p:nvSpPr>
        <p:spPr>
          <a:xfrm>
            <a:off x="8319261" y="5871768"/>
            <a:ext cx="229870" cy="240029"/>
          </a:xfrm>
          <a:prstGeom prst="rect">
            <a:avLst/>
          </a:prstGeom>
        </p:spPr>
        <p:txBody>
          <a:bodyPr vert="horz" wrap="square" lIns="0" tIns="13335" rIns="0" bIns="0" rtlCol="0">
            <a:spAutoFit/>
          </a:bodyPr>
          <a:lstStyle/>
          <a:p>
            <a:pPr marL="12700">
              <a:lnSpc>
                <a:spcPct val="100000"/>
              </a:lnSpc>
              <a:spcBef>
                <a:spcPts val="105"/>
              </a:spcBef>
            </a:pPr>
            <a:r>
              <a:rPr sz="1400" b="1" spc="75" dirty="0">
                <a:solidFill>
                  <a:srgbClr val="FFFFFF"/>
                </a:solidFill>
                <a:latin typeface="Times New Roman"/>
                <a:cs typeface="Times New Roman"/>
              </a:rPr>
              <a:t>50</a:t>
            </a:r>
            <a:endParaRPr sz="1400">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cap="small" spc="150" dirty="0"/>
              <a:t>Version</a:t>
            </a:r>
            <a:r>
              <a:rPr cap="small" spc="270" dirty="0"/>
              <a:t> </a:t>
            </a:r>
            <a:r>
              <a:rPr cap="small" spc="140" dirty="0"/>
              <a:t>Space, </a:t>
            </a:r>
            <a:r>
              <a:rPr cap="small" dirty="0"/>
              <a:t>Max</a:t>
            </a:r>
            <a:r>
              <a:rPr cap="small" spc="280" dirty="0"/>
              <a:t> </a:t>
            </a:r>
            <a:r>
              <a:rPr cap="small" spc="114" dirty="0"/>
              <a:t>Margin</a:t>
            </a:r>
          </a:p>
        </p:txBody>
      </p:sp>
      <p:sp>
        <p:nvSpPr>
          <p:cNvPr id="3" name="object 3"/>
          <p:cNvSpPr txBox="1"/>
          <p:nvPr/>
        </p:nvSpPr>
        <p:spPr>
          <a:xfrm>
            <a:off x="8319261" y="5871768"/>
            <a:ext cx="229870" cy="240029"/>
          </a:xfrm>
          <a:prstGeom prst="rect">
            <a:avLst/>
          </a:prstGeom>
        </p:spPr>
        <p:txBody>
          <a:bodyPr vert="horz" wrap="square" lIns="0" tIns="13335" rIns="0" bIns="0" rtlCol="0">
            <a:spAutoFit/>
          </a:bodyPr>
          <a:lstStyle/>
          <a:p>
            <a:pPr marL="12700">
              <a:lnSpc>
                <a:spcPct val="100000"/>
              </a:lnSpc>
              <a:spcBef>
                <a:spcPts val="105"/>
              </a:spcBef>
            </a:pPr>
            <a:r>
              <a:rPr sz="1400" b="1" spc="75" dirty="0">
                <a:solidFill>
                  <a:srgbClr val="FFFFFF"/>
                </a:solidFill>
                <a:latin typeface="Times New Roman"/>
                <a:cs typeface="Times New Roman"/>
              </a:rPr>
              <a:t>51</a:t>
            </a:r>
            <a:endParaRPr sz="1400">
              <a:latin typeface="Times New Roman"/>
              <a:cs typeface="Times New Roman"/>
            </a:endParaRPr>
          </a:p>
        </p:txBody>
      </p:sp>
      <p:pic>
        <p:nvPicPr>
          <p:cNvPr id="4" name="object 4"/>
          <p:cNvPicPr/>
          <p:nvPr/>
        </p:nvPicPr>
        <p:blipFill>
          <a:blip r:embed="rId3" cstate="print"/>
          <a:stretch>
            <a:fillRect/>
          </a:stretch>
        </p:blipFill>
        <p:spPr>
          <a:xfrm>
            <a:off x="2504439" y="5956439"/>
            <a:ext cx="407924" cy="381000"/>
          </a:xfrm>
          <a:prstGeom prst="rect">
            <a:avLst/>
          </a:prstGeom>
        </p:spPr>
      </p:pic>
      <p:pic>
        <p:nvPicPr>
          <p:cNvPr id="5" name="object 5"/>
          <p:cNvPicPr/>
          <p:nvPr/>
        </p:nvPicPr>
        <p:blipFill>
          <a:blip r:embed="rId4" cstate="print"/>
          <a:stretch>
            <a:fillRect/>
          </a:stretch>
        </p:blipFill>
        <p:spPr>
          <a:xfrm>
            <a:off x="2986532" y="5933541"/>
            <a:ext cx="953134" cy="467969"/>
          </a:xfrm>
          <a:prstGeom prst="rect">
            <a:avLst/>
          </a:prstGeom>
        </p:spPr>
      </p:pic>
      <p:sp>
        <p:nvSpPr>
          <p:cNvPr id="6" name="object 6"/>
          <p:cNvSpPr/>
          <p:nvPr/>
        </p:nvSpPr>
        <p:spPr>
          <a:xfrm>
            <a:off x="4245483" y="5956363"/>
            <a:ext cx="290195" cy="422909"/>
          </a:xfrm>
          <a:custGeom>
            <a:avLst/>
            <a:gdLst/>
            <a:ahLst/>
            <a:cxnLst/>
            <a:rect l="l" t="t" r="r" b="b"/>
            <a:pathLst>
              <a:path w="290195" h="422910">
                <a:moveTo>
                  <a:pt x="151485" y="9956"/>
                </a:moveTo>
                <a:lnTo>
                  <a:pt x="150799" y="11353"/>
                </a:lnTo>
                <a:lnTo>
                  <a:pt x="150698" y="12065"/>
                </a:lnTo>
                <a:lnTo>
                  <a:pt x="151053" y="13449"/>
                </a:lnTo>
                <a:lnTo>
                  <a:pt x="151485" y="9956"/>
                </a:lnTo>
                <a:close/>
              </a:path>
              <a:path w="290195" h="422910">
                <a:moveTo>
                  <a:pt x="152666" y="19634"/>
                </a:moveTo>
                <a:lnTo>
                  <a:pt x="151053" y="13449"/>
                </a:lnTo>
                <a:lnTo>
                  <a:pt x="150749" y="16002"/>
                </a:lnTo>
                <a:lnTo>
                  <a:pt x="152666" y="19634"/>
                </a:lnTo>
                <a:close/>
              </a:path>
              <a:path w="290195" h="422910">
                <a:moveTo>
                  <a:pt x="154686" y="27076"/>
                </a:moveTo>
                <a:lnTo>
                  <a:pt x="154559" y="26885"/>
                </a:lnTo>
                <a:lnTo>
                  <a:pt x="154597" y="27076"/>
                </a:lnTo>
                <a:close/>
              </a:path>
              <a:path w="290195" h="422910">
                <a:moveTo>
                  <a:pt x="272910" y="145249"/>
                </a:moveTo>
                <a:lnTo>
                  <a:pt x="239128" y="145262"/>
                </a:lnTo>
                <a:lnTo>
                  <a:pt x="238861" y="145491"/>
                </a:lnTo>
                <a:lnTo>
                  <a:pt x="232410" y="151180"/>
                </a:lnTo>
                <a:lnTo>
                  <a:pt x="233045" y="150698"/>
                </a:lnTo>
                <a:lnTo>
                  <a:pt x="226060" y="156248"/>
                </a:lnTo>
                <a:lnTo>
                  <a:pt x="226314" y="155994"/>
                </a:lnTo>
                <a:lnTo>
                  <a:pt x="225971" y="156248"/>
                </a:lnTo>
                <a:lnTo>
                  <a:pt x="219608" y="160972"/>
                </a:lnTo>
                <a:lnTo>
                  <a:pt x="219290" y="161175"/>
                </a:lnTo>
                <a:lnTo>
                  <a:pt x="212725" y="165557"/>
                </a:lnTo>
                <a:lnTo>
                  <a:pt x="212852" y="165442"/>
                </a:lnTo>
                <a:lnTo>
                  <a:pt x="212661" y="165557"/>
                </a:lnTo>
                <a:lnTo>
                  <a:pt x="185801" y="182613"/>
                </a:lnTo>
                <a:lnTo>
                  <a:pt x="185928" y="182549"/>
                </a:lnTo>
                <a:lnTo>
                  <a:pt x="185547" y="182791"/>
                </a:lnTo>
                <a:lnTo>
                  <a:pt x="186309" y="150571"/>
                </a:lnTo>
                <a:lnTo>
                  <a:pt x="187058" y="81572"/>
                </a:lnTo>
                <a:lnTo>
                  <a:pt x="187032" y="80543"/>
                </a:lnTo>
                <a:lnTo>
                  <a:pt x="186944" y="79832"/>
                </a:lnTo>
                <a:lnTo>
                  <a:pt x="185547" y="56769"/>
                </a:lnTo>
                <a:lnTo>
                  <a:pt x="185293" y="52463"/>
                </a:lnTo>
                <a:lnTo>
                  <a:pt x="185166" y="52031"/>
                </a:lnTo>
                <a:lnTo>
                  <a:pt x="184200" y="41478"/>
                </a:lnTo>
                <a:lnTo>
                  <a:pt x="184150" y="40868"/>
                </a:lnTo>
                <a:lnTo>
                  <a:pt x="184150" y="41478"/>
                </a:lnTo>
                <a:lnTo>
                  <a:pt x="183705" y="33134"/>
                </a:lnTo>
                <a:lnTo>
                  <a:pt x="183375" y="29984"/>
                </a:lnTo>
                <a:lnTo>
                  <a:pt x="183134" y="28448"/>
                </a:lnTo>
                <a:lnTo>
                  <a:pt x="182549" y="25488"/>
                </a:lnTo>
                <a:lnTo>
                  <a:pt x="182499" y="25209"/>
                </a:lnTo>
                <a:lnTo>
                  <a:pt x="182499" y="25488"/>
                </a:lnTo>
                <a:lnTo>
                  <a:pt x="181800" y="22237"/>
                </a:lnTo>
                <a:lnTo>
                  <a:pt x="181737" y="21615"/>
                </a:lnTo>
                <a:lnTo>
                  <a:pt x="180898" y="18148"/>
                </a:lnTo>
                <a:lnTo>
                  <a:pt x="180594" y="17043"/>
                </a:lnTo>
                <a:lnTo>
                  <a:pt x="179590" y="13855"/>
                </a:lnTo>
                <a:lnTo>
                  <a:pt x="179590" y="33248"/>
                </a:lnTo>
                <a:lnTo>
                  <a:pt x="179590" y="13855"/>
                </a:lnTo>
                <a:lnTo>
                  <a:pt x="178765" y="12065"/>
                </a:lnTo>
                <a:lnTo>
                  <a:pt x="177901" y="20396"/>
                </a:lnTo>
                <a:lnTo>
                  <a:pt x="177901" y="25336"/>
                </a:lnTo>
                <a:lnTo>
                  <a:pt x="177571" y="23723"/>
                </a:lnTo>
                <a:lnTo>
                  <a:pt x="177520" y="24155"/>
                </a:lnTo>
                <a:lnTo>
                  <a:pt x="177469" y="23241"/>
                </a:lnTo>
                <a:lnTo>
                  <a:pt x="177571" y="23723"/>
                </a:lnTo>
                <a:lnTo>
                  <a:pt x="177761" y="21742"/>
                </a:lnTo>
                <a:lnTo>
                  <a:pt x="177660" y="24155"/>
                </a:lnTo>
                <a:lnTo>
                  <a:pt x="177901" y="25336"/>
                </a:lnTo>
                <a:lnTo>
                  <a:pt x="177901" y="20396"/>
                </a:lnTo>
                <a:lnTo>
                  <a:pt x="177774" y="21615"/>
                </a:lnTo>
                <a:lnTo>
                  <a:pt x="178320" y="16002"/>
                </a:lnTo>
                <a:lnTo>
                  <a:pt x="178765" y="12065"/>
                </a:lnTo>
                <a:lnTo>
                  <a:pt x="178943" y="10490"/>
                </a:lnTo>
                <a:lnTo>
                  <a:pt x="175768" y="5092"/>
                </a:lnTo>
                <a:lnTo>
                  <a:pt x="174472" y="4495"/>
                </a:lnTo>
                <a:lnTo>
                  <a:pt x="173228" y="2400"/>
                </a:lnTo>
                <a:lnTo>
                  <a:pt x="167271" y="355"/>
                </a:lnTo>
                <a:lnTo>
                  <a:pt x="166243" y="0"/>
                </a:lnTo>
                <a:lnTo>
                  <a:pt x="165252" y="406"/>
                </a:lnTo>
                <a:lnTo>
                  <a:pt x="159385" y="1562"/>
                </a:lnTo>
                <a:lnTo>
                  <a:pt x="157454" y="3581"/>
                </a:lnTo>
                <a:lnTo>
                  <a:pt x="157226" y="3683"/>
                </a:lnTo>
                <a:lnTo>
                  <a:pt x="157226" y="36271"/>
                </a:lnTo>
                <a:lnTo>
                  <a:pt x="156870" y="33134"/>
                </a:lnTo>
                <a:lnTo>
                  <a:pt x="156895" y="33261"/>
                </a:lnTo>
                <a:lnTo>
                  <a:pt x="157010" y="34239"/>
                </a:lnTo>
                <a:lnTo>
                  <a:pt x="157060" y="34772"/>
                </a:lnTo>
                <a:lnTo>
                  <a:pt x="157226" y="36271"/>
                </a:lnTo>
                <a:lnTo>
                  <a:pt x="157226" y="3683"/>
                </a:lnTo>
                <a:lnTo>
                  <a:pt x="155321" y="4470"/>
                </a:lnTo>
                <a:lnTo>
                  <a:pt x="155321" y="25476"/>
                </a:lnTo>
                <a:lnTo>
                  <a:pt x="155028" y="24587"/>
                </a:lnTo>
                <a:lnTo>
                  <a:pt x="155244" y="25476"/>
                </a:lnTo>
                <a:lnTo>
                  <a:pt x="155321" y="4470"/>
                </a:lnTo>
                <a:lnTo>
                  <a:pt x="153924" y="5041"/>
                </a:lnTo>
                <a:lnTo>
                  <a:pt x="151587" y="9766"/>
                </a:lnTo>
                <a:lnTo>
                  <a:pt x="151422" y="10490"/>
                </a:lnTo>
                <a:lnTo>
                  <a:pt x="151269" y="11722"/>
                </a:lnTo>
                <a:lnTo>
                  <a:pt x="151155" y="13804"/>
                </a:lnTo>
                <a:lnTo>
                  <a:pt x="152666" y="19634"/>
                </a:lnTo>
                <a:lnTo>
                  <a:pt x="154686" y="27076"/>
                </a:lnTo>
                <a:lnTo>
                  <a:pt x="154673" y="27393"/>
                </a:lnTo>
                <a:lnTo>
                  <a:pt x="156464" y="34772"/>
                </a:lnTo>
                <a:lnTo>
                  <a:pt x="156591" y="34950"/>
                </a:lnTo>
                <a:lnTo>
                  <a:pt x="157353" y="38201"/>
                </a:lnTo>
                <a:lnTo>
                  <a:pt x="157492" y="40868"/>
                </a:lnTo>
                <a:lnTo>
                  <a:pt x="157607" y="43434"/>
                </a:lnTo>
                <a:lnTo>
                  <a:pt x="158750" y="54597"/>
                </a:lnTo>
                <a:lnTo>
                  <a:pt x="158623" y="54203"/>
                </a:lnTo>
                <a:lnTo>
                  <a:pt x="158648" y="54597"/>
                </a:lnTo>
                <a:lnTo>
                  <a:pt x="160515" y="81432"/>
                </a:lnTo>
                <a:lnTo>
                  <a:pt x="159753" y="150672"/>
                </a:lnTo>
                <a:lnTo>
                  <a:pt x="159753" y="151168"/>
                </a:lnTo>
                <a:lnTo>
                  <a:pt x="158737" y="198450"/>
                </a:lnTo>
                <a:lnTo>
                  <a:pt x="158724" y="199097"/>
                </a:lnTo>
                <a:lnTo>
                  <a:pt x="158711" y="199453"/>
                </a:lnTo>
                <a:lnTo>
                  <a:pt x="146431" y="207073"/>
                </a:lnTo>
                <a:lnTo>
                  <a:pt x="145859" y="207391"/>
                </a:lnTo>
                <a:lnTo>
                  <a:pt x="131699" y="215341"/>
                </a:lnTo>
                <a:lnTo>
                  <a:pt x="132207" y="215099"/>
                </a:lnTo>
                <a:lnTo>
                  <a:pt x="105130" y="228942"/>
                </a:lnTo>
                <a:lnTo>
                  <a:pt x="104686" y="229120"/>
                </a:lnTo>
                <a:lnTo>
                  <a:pt x="92837" y="234061"/>
                </a:lnTo>
                <a:lnTo>
                  <a:pt x="92964" y="233984"/>
                </a:lnTo>
                <a:lnTo>
                  <a:pt x="92773" y="234061"/>
                </a:lnTo>
                <a:lnTo>
                  <a:pt x="64008" y="245618"/>
                </a:lnTo>
                <a:lnTo>
                  <a:pt x="63296" y="245922"/>
                </a:lnTo>
                <a:lnTo>
                  <a:pt x="38747" y="252437"/>
                </a:lnTo>
                <a:lnTo>
                  <a:pt x="38531" y="252501"/>
                </a:lnTo>
                <a:lnTo>
                  <a:pt x="27686" y="254838"/>
                </a:lnTo>
                <a:lnTo>
                  <a:pt x="26924" y="254990"/>
                </a:lnTo>
                <a:lnTo>
                  <a:pt x="27482" y="254876"/>
                </a:lnTo>
                <a:lnTo>
                  <a:pt x="11303" y="257378"/>
                </a:lnTo>
                <a:lnTo>
                  <a:pt x="8636" y="258102"/>
                </a:lnTo>
                <a:lnTo>
                  <a:pt x="3175" y="260210"/>
                </a:lnTo>
                <a:lnTo>
                  <a:pt x="0" y="264833"/>
                </a:lnTo>
                <a:lnTo>
                  <a:pt x="0" y="275132"/>
                </a:lnTo>
                <a:lnTo>
                  <a:pt x="3175" y="279755"/>
                </a:lnTo>
                <a:lnTo>
                  <a:pt x="8636" y="281863"/>
                </a:lnTo>
                <a:lnTo>
                  <a:pt x="13462" y="282727"/>
                </a:lnTo>
                <a:lnTo>
                  <a:pt x="30099" y="282397"/>
                </a:lnTo>
                <a:lnTo>
                  <a:pt x="71120" y="272630"/>
                </a:lnTo>
                <a:lnTo>
                  <a:pt x="103378" y="259892"/>
                </a:lnTo>
                <a:lnTo>
                  <a:pt x="103632" y="259816"/>
                </a:lnTo>
                <a:lnTo>
                  <a:pt x="115214" y="254990"/>
                </a:lnTo>
                <a:lnTo>
                  <a:pt x="115570" y="254838"/>
                </a:lnTo>
                <a:lnTo>
                  <a:pt x="116586" y="254419"/>
                </a:lnTo>
                <a:lnTo>
                  <a:pt x="117602" y="253949"/>
                </a:lnTo>
                <a:lnTo>
                  <a:pt x="120218" y="252603"/>
                </a:lnTo>
                <a:lnTo>
                  <a:pt x="120535" y="252437"/>
                </a:lnTo>
                <a:lnTo>
                  <a:pt x="132321" y="246380"/>
                </a:lnTo>
                <a:lnTo>
                  <a:pt x="133578" y="245732"/>
                </a:lnTo>
                <a:lnTo>
                  <a:pt x="145415" y="239649"/>
                </a:lnTo>
                <a:lnTo>
                  <a:pt x="157810" y="232676"/>
                </a:lnTo>
                <a:lnTo>
                  <a:pt x="155435" y="320776"/>
                </a:lnTo>
                <a:lnTo>
                  <a:pt x="155422" y="321564"/>
                </a:lnTo>
                <a:lnTo>
                  <a:pt x="153797" y="380161"/>
                </a:lnTo>
                <a:lnTo>
                  <a:pt x="153797" y="379120"/>
                </a:lnTo>
                <a:lnTo>
                  <a:pt x="153682" y="380161"/>
                </a:lnTo>
                <a:lnTo>
                  <a:pt x="150749" y="407022"/>
                </a:lnTo>
                <a:lnTo>
                  <a:pt x="150622" y="408825"/>
                </a:lnTo>
                <a:lnTo>
                  <a:pt x="150876" y="410641"/>
                </a:lnTo>
                <a:lnTo>
                  <a:pt x="153162" y="416928"/>
                </a:lnTo>
                <a:lnTo>
                  <a:pt x="154178" y="419392"/>
                </a:lnTo>
                <a:lnTo>
                  <a:pt x="156210" y="421271"/>
                </a:lnTo>
                <a:lnTo>
                  <a:pt x="158877" y="421919"/>
                </a:lnTo>
                <a:lnTo>
                  <a:pt x="161417" y="422567"/>
                </a:lnTo>
                <a:lnTo>
                  <a:pt x="164084" y="421894"/>
                </a:lnTo>
                <a:lnTo>
                  <a:pt x="169824" y="416902"/>
                </a:lnTo>
                <a:lnTo>
                  <a:pt x="171704" y="415340"/>
                </a:lnTo>
                <a:lnTo>
                  <a:pt x="172974" y="413207"/>
                </a:lnTo>
                <a:lnTo>
                  <a:pt x="173520" y="410641"/>
                </a:lnTo>
                <a:lnTo>
                  <a:pt x="179705" y="383489"/>
                </a:lnTo>
                <a:lnTo>
                  <a:pt x="180086" y="380961"/>
                </a:lnTo>
                <a:lnTo>
                  <a:pt x="181876" y="320763"/>
                </a:lnTo>
                <a:lnTo>
                  <a:pt x="184696" y="216115"/>
                </a:lnTo>
                <a:lnTo>
                  <a:pt x="186334" y="215099"/>
                </a:lnTo>
                <a:lnTo>
                  <a:pt x="200660" y="206209"/>
                </a:lnTo>
                <a:lnTo>
                  <a:pt x="200787" y="206082"/>
                </a:lnTo>
                <a:lnTo>
                  <a:pt x="227711" y="188696"/>
                </a:lnTo>
                <a:lnTo>
                  <a:pt x="228473" y="188175"/>
                </a:lnTo>
                <a:lnTo>
                  <a:pt x="235585" y="182918"/>
                </a:lnTo>
                <a:lnTo>
                  <a:pt x="235966" y="182549"/>
                </a:lnTo>
                <a:lnTo>
                  <a:pt x="242824" y="176834"/>
                </a:lnTo>
                <a:lnTo>
                  <a:pt x="243078" y="176568"/>
                </a:lnTo>
                <a:lnTo>
                  <a:pt x="249809" y="170611"/>
                </a:lnTo>
                <a:lnTo>
                  <a:pt x="256921" y="163525"/>
                </a:lnTo>
                <a:lnTo>
                  <a:pt x="259511" y="160731"/>
                </a:lnTo>
                <a:lnTo>
                  <a:pt x="263271" y="156679"/>
                </a:lnTo>
                <a:lnTo>
                  <a:pt x="268312" y="150698"/>
                </a:lnTo>
                <a:lnTo>
                  <a:pt x="272910" y="145249"/>
                </a:lnTo>
                <a:close/>
              </a:path>
              <a:path w="290195" h="422910">
                <a:moveTo>
                  <a:pt x="289941" y="125095"/>
                </a:moveTo>
                <a:lnTo>
                  <a:pt x="289775" y="122085"/>
                </a:lnTo>
                <a:lnTo>
                  <a:pt x="289560" y="118033"/>
                </a:lnTo>
                <a:lnTo>
                  <a:pt x="280416" y="109639"/>
                </a:lnTo>
                <a:lnTo>
                  <a:pt x="273304" y="109804"/>
                </a:lnTo>
                <a:lnTo>
                  <a:pt x="268986" y="114198"/>
                </a:lnTo>
                <a:lnTo>
                  <a:pt x="260604" y="122478"/>
                </a:lnTo>
                <a:lnTo>
                  <a:pt x="261112" y="122085"/>
                </a:lnTo>
                <a:lnTo>
                  <a:pt x="258826" y="124129"/>
                </a:lnTo>
                <a:lnTo>
                  <a:pt x="257924" y="125095"/>
                </a:lnTo>
                <a:lnTo>
                  <a:pt x="244919" y="139750"/>
                </a:lnTo>
                <a:lnTo>
                  <a:pt x="244233" y="140385"/>
                </a:lnTo>
                <a:lnTo>
                  <a:pt x="239141" y="145249"/>
                </a:lnTo>
                <a:lnTo>
                  <a:pt x="272910" y="145249"/>
                </a:lnTo>
                <a:lnTo>
                  <a:pt x="276148" y="141414"/>
                </a:lnTo>
                <a:lnTo>
                  <a:pt x="276479" y="141033"/>
                </a:lnTo>
                <a:lnTo>
                  <a:pt x="276098" y="141414"/>
                </a:lnTo>
                <a:lnTo>
                  <a:pt x="277761" y="139560"/>
                </a:lnTo>
                <a:lnTo>
                  <a:pt x="278130" y="139153"/>
                </a:lnTo>
                <a:lnTo>
                  <a:pt x="278511" y="138798"/>
                </a:lnTo>
                <a:lnTo>
                  <a:pt x="286004" y="129844"/>
                </a:lnTo>
                <a:lnTo>
                  <a:pt x="289941" y="125095"/>
                </a:lnTo>
                <a:close/>
              </a:path>
            </a:pathLst>
          </a:custGeom>
          <a:solidFill>
            <a:srgbClr val="000000"/>
          </a:solidFill>
        </p:spPr>
        <p:txBody>
          <a:bodyPr wrap="square" lIns="0" tIns="0" rIns="0" bIns="0" rtlCol="0"/>
          <a:lstStyle/>
          <a:p>
            <a:endParaRPr/>
          </a:p>
        </p:txBody>
      </p:sp>
      <p:pic>
        <p:nvPicPr>
          <p:cNvPr id="7" name="object 7"/>
          <p:cNvPicPr/>
          <p:nvPr/>
        </p:nvPicPr>
        <p:blipFill>
          <a:blip r:embed="rId5" cstate="print"/>
          <a:stretch>
            <a:fillRect/>
          </a:stretch>
        </p:blipFill>
        <p:spPr>
          <a:xfrm>
            <a:off x="4599813" y="6048324"/>
            <a:ext cx="151764" cy="259079"/>
          </a:xfrm>
          <a:prstGeom prst="rect">
            <a:avLst/>
          </a:prstGeom>
        </p:spPr>
      </p:pic>
      <p:pic>
        <p:nvPicPr>
          <p:cNvPr id="8" name="object 8"/>
          <p:cNvPicPr/>
          <p:nvPr/>
        </p:nvPicPr>
        <p:blipFill>
          <a:blip r:embed="rId6" cstate="print"/>
          <a:stretch>
            <a:fillRect/>
          </a:stretch>
        </p:blipFill>
        <p:spPr>
          <a:xfrm>
            <a:off x="4813046" y="6087351"/>
            <a:ext cx="492759" cy="392976"/>
          </a:xfrm>
          <a:prstGeom prst="rect">
            <a:avLst/>
          </a:prstGeom>
        </p:spPr>
      </p:pic>
      <p:pic>
        <p:nvPicPr>
          <p:cNvPr id="9" name="object 9"/>
          <p:cNvPicPr/>
          <p:nvPr/>
        </p:nvPicPr>
        <p:blipFill>
          <a:blip r:embed="rId7" cstate="print"/>
          <a:stretch>
            <a:fillRect/>
          </a:stretch>
        </p:blipFill>
        <p:spPr>
          <a:xfrm>
            <a:off x="5370448" y="6061493"/>
            <a:ext cx="360045" cy="271576"/>
          </a:xfrm>
          <a:prstGeom prst="rect">
            <a:avLst/>
          </a:prstGeom>
        </p:spPr>
      </p:pic>
      <p:pic>
        <p:nvPicPr>
          <p:cNvPr id="10" name="object 10"/>
          <p:cNvPicPr/>
          <p:nvPr/>
        </p:nvPicPr>
        <p:blipFill>
          <a:blip r:embed="rId8" cstate="print"/>
          <a:stretch>
            <a:fillRect/>
          </a:stretch>
        </p:blipFill>
        <p:spPr>
          <a:xfrm>
            <a:off x="5780125" y="5857481"/>
            <a:ext cx="625609" cy="429882"/>
          </a:xfrm>
          <a:prstGeom prst="rect">
            <a:avLst/>
          </a:prstGeom>
        </p:spPr>
      </p:pic>
      <p:pic>
        <p:nvPicPr>
          <p:cNvPr id="11" name="object 11"/>
          <p:cNvPicPr/>
          <p:nvPr/>
        </p:nvPicPr>
        <p:blipFill>
          <a:blip r:embed="rId9" cstate="print"/>
          <a:stretch>
            <a:fillRect/>
          </a:stretch>
        </p:blipFill>
        <p:spPr>
          <a:xfrm>
            <a:off x="246262" y="1781555"/>
            <a:ext cx="6715714" cy="3999776"/>
          </a:xfrm>
          <a:prstGeom prst="rect">
            <a:avLst/>
          </a:prstGeom>
        </p:spPr>
      </p:pic>
      <p:sp>
        <p:nvSpPr>
          <p:cNvPr id="12" name="object 12"/>
          <p:cNvSpPr txBox="1">
            <a:spLocks noGrp="1"/>
          </p:cNvSpPr>
          <p:nvPr>
            <p:ph type="ftr" sz="quarter" idx="5"/>
          </p:nvPr>
        </p:nvSpPr>
        <p:spPr>
          <a:xfrm>
            <a:off x="535940" y="6587710"/>
            <a:ext cx="3604895" cy="178434"/>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5"/>
              </a:spcBef>
            </a:pPr>
            <a:r>
              <a:rPr lang="en-US" spc="60"/>
              <a:t>CS</a:t>
            </a:r>
            <a:r>
              <a:rPr lang="en-US" spc="45"/>
              <a:t> </a:t>
            </a:r>
            <a:r>
              <a:rPr lang="en-US" spc="50"/>
              <a:t>584 </a:t>
            </a:r>
            <a:r>
              <a:rPr lang="en-US" spc="55"/>
              <a:t>–</a:t>
            </a:r>
            <a:r>
              <a:rPr lang="en-US" spc="50"/>
              <a:t> </a:t>
            </a:r>
            <a:r>
              <a:rPr lang="en-US" spc="60"/>
              <a:t>Machine</a:t>
            </a:r>
            <a:r>
              <a:rPr lang="en-US" spc="65"/>
              <a:t> </a:t>
            </a:r>
            <a:r>
              <a:rPr lang="en-US" spc="70"/>
              <a:t>Learning</a:t>
            </a:r>
            <a:r>
              <a:rPr lang="en-US" spc="65"/>
              <a:t> </a:t>
            </a:r>
            <a:r>
              <a:rPr lang="en-US" spc="55"/>
              <a:t>–</a:t>
            </a:r>
            <a:r>
              <a:rPr lang="en-US" spc="45"/>
              <a:t> </a:t>
            </a:r>
            <a:r>
              <a:rPr lang="en-US" spc="20"/>
              <a:t>Illinois</a:t>
            </a:r>
            <a:r>
              <a:rPr lang="en-US" spc="45"/>
              <a:t> </a:t>
            </a:r>
            <a:r>
              <a:rPr lang="en-US" spc="80"/>
              <a:t>Institute </a:t>
            </a:r>
            <a:r>
              <a:rPr lang="en-US" spc="20"/>
              <a:t>of</a:t>
            </a:r>
            <a:r>
              <a:rPr lang="en-US" spc="55"/>
              <a:t> </a:t>
            </a:r>
            <a:r>
              <a:rPr lang="en-US" spc="-10"/>
              <a:t>Technology</a:t>
            </a:r>
            <a:endParaRPr spc="-10" dirty="0"/>
          </a:p>
        </p:txBody>
      </p:sp>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BA5724A2-48CF-D392-F17C-92AAE46619E0}"/>
                  </a:ext>
                </a:extLst>
              </p14:cNvPr>
              <p14:cNvContentPartPr/>
              <p14:nvPr/>
            </p14:nvContentPartPr>
            <p14:xfrm>
              <a:off x="2548080" y="2645280"/>
              <a:ext cx="2913840" cy="1810440"/>
            </p14:xfrm>
          </p:contentPart>
        </mc:Choice>
        <mc:Fallback>
          <p:pic>
            <p:nvPicPr>
              <p:cNvPr id="13" name="Ink 12">
                <a:extLst>
                  <a:ext uri="{FF2B5EF4-FFF2-40B4-BE49-F238E27FC236}">
                    <a16:creationId xmlns:a16="http://schemas.microsoft.com/office/drawing/2014/main" id="{BA5724A2-48CF-D392-F17C-92AAE46619E0}"/>
                  </a:ext>
                </a:extLst>
              </p:cNvPr>
              <p:cNvPicPr/>
              <p:nvPr/>
            </p:nvPicPr>
            <p:blipFill>
              <a:blip r:embed="rId11"/>
              <a:stretch>
                <a:fillRect/>
              </a:stretch>
            </p:blipFill>
            <p:spPr>
              <a:xfrm>
                <a:off x="2538720" y="2635920"/>
                <a:ext cx="2932560" cy="182916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145" dirty="0"/>
              <a:t>Biased</a:t>
            </a:r>
            <a:r>
              <a:rPr cap="small" spc="235" dirty="0"/>
              <a:t> </a:t>
            </a:r>
            <a:r>
              <a:rPr cap="small" spc="70" dirty="0"/>
              <a:t>vs</a:t>
            </a:r>
            <a:r>
              <a:rPr cap="small" spc="265" dirty="0"/>
              <a:t> </a:t>
            </a:r>
            <a:r>
              <a:rPr cap="small" spc="160" dirty="0"/>
              <a:t>Unbiased</a:t>
            </a:r>
            <a:r>
              <a:rPr cap="small" spc="245" dirty="0"/>
              <a:t> </a:t>
            </a:r>
            <a:r>
              <a:rPr cap="small" spc="125" dirty="0"/>
              <a:t>Learning</a:t>
            </a:r>
          </a:p>
        </p:txBody>
      </p:sp>
      <p:sp>
        <p:nvSpPr>
          <p:cNvPr id="5" name="object 5"/>
          <p:cNvSpPr txBox="1">
            <a:spLocks noGrp="1"/>
          </p:cNvSpPr>
          <p:nvPr>
            <p:ph type="ftr" sz="quarter" idx="5"/>
          </p:nvPr>
        </p:nvSpPr>
        <p:spPr>
          <a:xfrm>
            <a:off x="535940" y="6587710"/>
            <a:ext cx="3604895" cy="178434"/>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5"/>
              </a:spcBef>
            </a:pPr>
            <a:r>
              <a:rPr lang="en-US" spc="60"/>
              <a:t>CS</a:t>
            </a:r>
            <a:r>
              <a:rPr lang="en-US" spc="45"/>
              <a:t> </a:t>
            </a:r>
            <a:r>
              <a:rPr lang="en-US" spc="50"/>
              <a:t>584 </a:t>
            </a:r>
            <a:r>
              <a:rPr lang="en-US" spc="55"/>
              <a:t>–</a:t>
            </a:r>
            <a:r>
              <a:rPr lang="en-US" spc="50"/>
              <a:t> </a:t>
            </a:r>
            <a:r>
              <a:rPr lang="en-US" spc="60"/>
              <a:t>Machine</a:t>
            </a:r>
            <a:r>
              <a:rPr lang="en-US" spc="65"/>
              <a:t> </a:t>
            </a:r>
            <a:r>
              <a:rPr lang="en-US" spc="70"/>
              <a:t>Learning</a:t>
            </a:r>
            <a:r>
              <a:rPr lang="en-US" spc="65"/>
              <a:t> </a:t>
            </a:r>
            <a:r>
              <a:rPr lang="en-US" spc="55"/>
              <a:t>–</a:t>
            </a:r>
            <a:r>
              <a:rPr lang="en-US" spc="45"/>
              <a:t> </a:t>
            </a:r>
            <a:r>
              <a:rPr lang="en-US" spc="20"/>
              <a:t>Illinois</a:t>
            </a:r>
            <a:r>
              <a:rPr lang="en-US" spc="45"/>
              <a:t> </a:t>
            </a:r>
            <a:r>
              <a:rPr lang="en-US" spc="80"/>
              <a:t>Institute </a:t>
            </a:r>
            <a:r>
              <a:rPr lang="en-US" spc="20"/>
              <a:t>of</a:t>
            </a:r>
            <a:r>
              <a:rPr lang="en-US" spc="55"/>
              <a:t> </a:t>
            </a:r>
            <a:r>
              <a:rPr lang="en-US" spc="-10"/>
              <a:t>Technology</a:t>
            </a:r>
            <a:endParaRPr spc="-10" dirty="0"/>
          </a:p>
        </p:txBody>
      </p:sp>
      <p:sp>
        <p:nvSpPr>
          <p:cNvPr id="3" name="object 3"/>
          <p:cNvSpPr txBox="1"/>
          <p:nvPr/>
        </p:nvSpPr>
        <p:spPr>
          <a:xfrm>
            <a:off x="535940" y="1585087"/>
            <a:ext cx="7314565" cy="4205605"/>
          </a:xfrm>
          <a:prstGeom prst="rect">
            <a:avLst/>
          </a:prstGeom>
        </p:spPr>
        <p:txBody>
          <a:bodyPr vert="horz" wrap="square" lIns="0" tIns="12700" rIns="0" bIns="0" rtlCol="0">
            <a:spAutoFit/>
          </a:bodyPr>
          <a:lstStyle/>
          <a:p>
            <a:pPr marL="286385" marR="289560" indent="-274320">
              <a:lnSpc>
                <a:spcPct val="120000"/>
              </a:lnSpc>
              <a:spcBef>
                <a:spcPts val="100"/>
              </a:spcBef>
              <a:buClr>
                <a:srgbClr val="FD8537"/>
              </a:buClr>
              <a:buSzPct val="68750"/>
              <a:buFont typeface="Wingdings"/>
              <a:buChar char=""/>
              <a:tabLst>
                <a:tab pos="286385" algn="l"/>
              </a:tabLst>
            </a:pPr>
            <a:r>
              <a:rPr sz="2400" spc="215" dirty="0">
                <a:latin typeface="Times New Roman"/>
                <a:cs typeface="Times New Roman"/>
              </a:rPr>
              <a:t>In</a:t>
            </a:r>
            <a:r>
              <a:rPr sz="2400" spc="65" dirty="0">
                <a:latin typeface="Times New Roman"/>
                <a:cs typeface="Times New Roman"/>
              </a:rPr>
              <a:t> </a:t>
            </a:r>
            <a:r>
              <a:rPr sz="2400" spc="160" dirty="0">
                <a:latin typeface="Times New Roman"/>
                <a:cs typeface="Times New Roman"/>
              </a:rPr>
              <a:t>biased</a:t>
            </a:r>
            <a:r>
              <a:rPr sz="2400" spc="75" dirty="0">
                <a:latin typeface="Times New Roman"/>
                <a:cs typeface="Times New Roman"/>
              </a:rPr>
              <a:t> </a:t>
            </a:r>
            <a:r>
              <a:rPr sz="2400" spc="165" dirty="0">
                <a:latin typeface="Times New Roman"/>
                <a:cs typeface="Times New Roman"/>
              </a:rPr>
              <a:t>learning,</a:t>
            </a:r>
            <a:r>
              <a:rPr sz="2400" spc="60" dirty="0">
                <a:latin typeface="Times New Roman"/>
                <a:cs typeface="Times New Roman"/>
              </a:rPr>
              <a:t> </a:t>
            </a:r>
            <a:r>
              <a:rPr sz="2400" spc="125" dirty="0">
                <a:latin typeface="Times New Roman"/>
                <a:cs typeface="Times New Roman"/>
              </a:rPr>
              <a:t>we</a:t>
            </a:r>
            <a:r>
              <a:rPr sz="2400" spc="65" dirty="0">
                <a:latin typeface="Times New Roman"/>
                <a:cs typeface="Times New Roman"/>
              </a:rPr>
              <a:t> </a:t>
            </a:r>
            <a:r>
              <a:rPr sz="2400" spc="220" dirty="0">
                <a:latin typeface="Times New Roman"/>
                <a:cs typeface="Times New Roman"/>
              </a:rPr>
              <a:t>make</a:t>
            </a:r>
            <a:r>
              <a:rPr sz="2400" spc="80" dirty="0">
                <a:latin typeface="Times New Roman"/>
                <a:cs typeface="Times New Roman"/>
              </a:rPr>
              <a:t> </a:t>
            </a:r>
            <a:r>
              <a:rPr sz="2400" spc="190" dirty="0">
                <a:latin typeface="Times New Roman"/>
                <a:cs typeface="Times New Roman"/>
              </a:rPr>
              <a:t>assumptions</a:t>
            </a:r>
            <a:r>
              <a:rPr sz="2400" spc="65" dirty="0">
                <a:latin typeface="Times New Roman"/>
                <a:cs typeface="Times New Roman"/>
              </a:rPr>
              <a:t> </a:t>
            </a:r>
            <a:r>
              <a:rPr sz="2400" spc="165" dirty="0">
                <a:latin typeface="Times New Roman"/>
                <a:cs typeface="Times New Roman"/>
              </a:rPr>
              <a:t>about </a:t>
            </a:r>
            <a:r>
              <a:rPr sz="2400" spc="215" dirty="0">
                <a:latin typeface="Times New Roman"/>
                <a:cs typeface="Times New Roman"/>
              </a:rPr>
              <a:t>the</a:t>
            </a:r>
            <a:r>
              <a:rPr sz="2400" spc="70" dirty="0">
                <a:latin typeface="Times New Roman"/>
                <a:cs typeface="Times New Roman"/>
              </a:rPr>
              <a:t> </a:t>
            </a:r>
            <a:r>
              <a:rPr sz="2400" spc="155" dirty="0">
                <a:latin typeface="Times New Roman"/>
                <a:cs typeface="Times New Roman"/>
              </a:rPr>
              <a:t>hypothesis</a:t>
            </a:r>
            <a:r>
              <a:rPr sz="2400" spc="60" dirty="0">
                <a:latin typeface="Times New Roman"/>
                <a:cs typeface="Times New Roman"/>
              </a:rPr>
              <a:t> </a:t>
            </a:r>
            <a:r>
              <a:rPr sz="2400" spc="125" dirty="0">
                <a:latin typeface="Times New Roman"/>
                <a:cs typeface="Times New Roman"/>
              </a:rPr>
              <a:t>space</a:t>
            </a:r>
            <a:endParaRPr sz="2400">
              <a:latin typeface="Times New Roman"/>
              <a:cs typeface="Times New Roman"/>
            </a:endParaRPr>
          </a:p>
          <a:p>
            <a:pPr marL="286385" indent="-273685">
              <a:lnSpc>
                <a:spcPct val="100000"/>
              </a:lnSpc>
              <a:spcBef>
                <a:spcPts val="1175"/>
              </a:spcBef>
              <a:buClr>
                <a:srgbClr val="FD8537"/>
              </a:buClr>
              <a:buSzPct val="68750"/>
              <a:buFont typeface="Wingdings"/>
              <a:buChar char=""/>
              <a:tabLst>
                <a:tab pos="286385" algn="l"/>
              </a:tabLst>
            </a:pPr>
            <a:r>
              <a:rPr sz="2400" spc="215" dirty="0">
                <a:latin typeface="Times New Roman"/>
                <a:cs typeface="Times New Roman"/>
              </a:rPr>
              <a:t>In</a:t>
            </a:r>
            <a:r>
              <a:rPr sz="2400" spc="70" dirty="0">
                <a:latin typeface="Times New Roman"/>
                <a:cs typeface="Times New Roman"/>
              </a:rPr>
              <a:t> </a:t>
            </a:r>
            <a:r>
              <a:rPr sz="2400" spc="175" dirty="0">
                <a:latin typeface="Times New Roman"/>
                <a:cs typeface="Times New Roman"/>
              </a:rPr>
              <a:t>unbiased</a:t>
            </a:r>
            <a:r>
              <a:rPr sz="2400" spc="80" dirty="0">
                <a:latin typeface="Times New Roman"/>
                <a:cs typeface="Times New Roman"/>
              </a:rPr>
              <a:t> </a:t>
            </a:r>
            <a:r>
              <a:rPr sz="2400" spc="155" dirty="0">
                <a:latin typeface="Times New Roman"/>
                <a:cs typeface="Times New Roman"/>
              </a:rPr>
              <a:t>learning,</a:t>
            </a:r>
            <a:r>
              <a:rPr sz="2400" spc="55" dirty="0">
                <a:latin typeface="Times New Roman"/>
                <a:cs typeface="Times New Roman"/>
              </a:rPr>
              <a:t> </a:t>
            </a:r>
            <a:r>
              <a:rPr sz="2400" spc="130" dirty="0">
                <a:latin typeface="Times New Roman"/>
                <a:cs typeface="Times New Roman"/>
              </a:rPr>
              <a:t>no</a:t>
            </a:r>
            <a:r>
              <a:rPr sz="2400" spc="80" dirty="0">
                <a:latin typeface="Times New Roman"/>
                <a:cs typeface="Times New Roman"/>
              </a:rPr>
              <a:t> </a:t>
            </a:r>
            <a:r>
              <a:rPr sz="2400" spc="185" dirty="0">
                <a:latin typeface="Times New Roman"/>
                <a:cs typeface="Times New Roman"/>
              </a:rPr>
              <a:t>assumptions</a:t>
            </a:r>
            <a:r>
              <a:rPr sz="2400" spc="60" dirty="0">
                <a:latin typeface="Times New Roman"/>
                <a:cs typeface="Times New Roman"/>
              </a:rPr>
              <a:t> </a:t>
            </a:r>
            <a:r>
              <a:rPr sz="2400" spc="220" dirty="0">
                <a:latin typeface="Times New Roman"/>
                <a:cs typeface="Times New Roman"/>
              </a:rPr>
              <a:t>are</a:t>
            </a:r>
            <a:r>
              <a:rPr sz="2400" spc="85" dirty="0">
                <a:latin typeface="Times New Roman"/>
                <a:cs typeface="Times New Roman"/>
              </a:rPr>
              <a:t> </a:t>
            </a:r>
            <a:r>
              <a:rPr sz="2400" spc="185" dirty="0">
                <a:latin typeface="Times New Roman"/>
                <a:cs typeface="Times New Roman"/>
              </a:rPr>
              <a:t>made</a:t>
            </a:r>
            <a:endParaRPr sz="2400">
              <a:latin typeface="Times New Roman"/>
              <a:cs typeface="Times New Roman"/>
            </a:endParaRPr>
          </a:p>
          <a:p>
            <a:pPr marL="286385">
              <a:lnSpc>
                <a:spcPct val="100000"/>
              </a:lnSpc>
              <a:spcBef>
                <a:spcPts val="575"/>
              </a:spcBef>
            </a:pPr>
            <a:r>
              <a:rPr sz="2400" spc="175" dirty="0">
                <a:latin typeface="Times New Roman"/>
                <a:cs typeface="Times New Roman"/>
              </a:rPr>
              <a:t>about</a:t>
            </a:r>
            <a:r>
              <a:rPr sz="2400" spc="75" dirty="0">
                <a:latin typeface="Times New Roman"/>
                <a:cs typeface="Times New Roman"/>
              </a:rPr>
              <a:t> </a:t>
            </a:r>
            <a:r>
              <a:rPr sz="2400" spc="215" dirty="0">
                <a:latin typeface="Times New Roman"/>
                <a:cs typeface="Times New Roman"/>
              </a:rPr>
              <a:t>the</a:t>
            </a:r>
            <a:r>
              <a:rPr sz="2400" spc="75" dirty="0">
                <a:latin typeface="Times New Roman"/>
                <a:cs typeface="Times New Roman"/>
              </a:rPr>
              <a:t> </a:t>
            </a:r>
            <a:r>
              <a:rPr sz="2400" spc="155" dirty="0">
                <a:latin typeface="Times New Roman"/>
                <a:cs typeface="Times New Roman"/>
              </a:rPr>
              <a:t>hypothesis</a:t>
            </a:r>
            <a:r>
              <a:rPr sz="2400" spc="60" dirty="0">
                <a:latin typeface="Times New Roman"/>
                <a:cs typeface="Times New Roman"/>
              </a:rPr>
              <a:t> </a:t>
            </a:r>
            <a:r>
              <a:rPr sz="2400" spc="135" dirty="0">
                <a:latin typeface="Times New Roman"/>
                <a:cs typeface="Times New Roman"/>
              </a:rPr>
              <a:t>space</a:t>
            </a:r>
            <a:endParaRPr sz="2400">
              <a:latin typeface="Times New Roman"/>
              <a:cs typeface="Times New Roman"/>
            </a:endParaRPr>
          </a:p>
          <a:p>
            <a:pPr marL="286385" marR="62865" indent="-274320">
              <a:lnSpc>
                <a:spcPct val="120100"/>
              </a:lnSpc>
              <a:spcBef>
                <a:spcPts val="600"/>
              </a:spcBef>
              <a:buClr>
                <a:srgbClr val="FD8537"/>
              </a:buClr>
              <a:buSzPct val="68750"/>
              <a:buFont typeface="Wingdings"/>
              <a:buChar char=""/>
              <a:tabLst>
                <a:tab pos="286385" algn="l"/>
              </a:tabLst>
            </a:pPr>
            <a:r>
              <a:rPr sz="2400" spc="175" dirty="0">
                <a:latin typeface="Times New Roman"/>
                <a:cs typeface="Times New Roman"/>
              </a:rPr>
              <a:t>Purpose</a:t>
            </a:r>
            <a:r>
              <a:rPr sz="2400" spc="60" dirty="0">
                <a:latin typeface="Times New Roman"/>
                <a:cs typeface="Times New Roman"/>
              </a:rPr>
              <a:t> </a:t>
            </a:r>
            <a:r>
              <a:rPr sz="2400" dirty="0">
                <a:latin typeface="Times New Roman"/>
                <a:cs typeface="Times New Roman"/>
              </a:rPr>
              <a:t>of</a:t>
            </a:r>
            <a:r>
              <a:rPr sz="2400" spc="80" dirty="0">
                <a:latin typeface="Times New Roman"/>
                <a:cs typeface="Times New Roman"/>
              </a:rPr>
              <a:t> </a:t>
            </a:r>
            <a:r>
              <a:rPr sz="2400" spc="110" dirty="0">
                <a:latin typeface="Times New Roman"/>
                <a:cs typeface="Times New Roman"/>
              </a:rPr>
              <a:t>concept</a:t>
            </a:r>
            <a:r>
              <a:rPr sz="2400" spc="60" dirty="0">
                <a:latin typeface="Times New Roman"/>
                <a:cs typeface="Times New Roman"/>
              </a:rPr>
              <a:t> </a:t>
            </a:r>
            <a:r>
              <a:rPr sz="2400" spc="160" dirty="0">
                <a:latin typeface="Times New Roman"/>
                <a:cs typeface="Times New Roman"/>
              </a:rPr>
              <a:t>learning:</a:t>
            </a:r>
            <a:r>
              <a:rPr sz="2400" spc="55" dirty="0">
                <a:latin typeface="Times New Roman"/>
                <a:cs typeface="Times New Roman"/>
              </a:rPr>
              <a:t> </a:t>
            </a:r>
            <a:r>
              <a:rPr sz="2400" spc="145" dirty="0">
                <a:latin typeface="Times New Roman"/>
                <a:cs typeface="Times New Roman"/>
              </a:rPr>
              <a:t>generalize</a:t>
            </a:r>
            <a:r>
              <a:rPr sz="2400" spc="85" dirty="0">
                <a:latin typeface="Times New Roman"/>
                <a:cs typeface="Times New Roman"/>
              </a:rPr>
              <a:t> </a:t>
            </a:r>
            <a:r>
              <a:rPr sz="2400" spc="130" dirty="0">
                <a:latin typeface="Times New Roman"/>
                <a:cs typeface="Times New Roman"/>
              </a:rPr>
              <a:t>to</a:t>
            </a:r>
            <a:r>
              <a:rPr sz="2400" spc="65" dirty="0">
                <a:latin typeface="Times New Roman"/>
                <a:cs typeface="Times New Roman"/>
              </a:rPr>
              <a:t> </a:t>
            </a:r>
            <a:r>
              <a:rPr sz="2400" spc="195" dirty="0">
                <a:latin typeface="Times New Roman"/>
                <a:cs typeface="Times New Roman"/>
              </a:rPr>
              <a:t>unseen </a:t>
            </a:r>
            <a:r>
              <a:rPr sz="2400" spc="210" dirty="0">
                <a:latin typeface="Times New Roman"/>
                <a:cs typeface="Times New Roman"/>
              </a:rPr>
              <a:t>data</a:t>
            </a:r>
            <a:endParaRPr sz="2400">
              <a:latin typeface="Times New Roman"/>
              <a:cs typeface="Times New Roman"/>
            </a:endParaRPr>
          </a:p>
          <a:p>
            <a:pPr marL="286385" marR="5080" indent="-274320">
              <a:lnSpc>
                <a:spcPct val="120000"/>
              </a:lnSpc>
              <a:spcBef>
                <a:spcPts val="600"/>
              </a:spcBef>
              <a:buClr>
                <a:srgbClr val="FD8537"/>
              </a:buClr>
              <a:buSzPct val="68750"/>
              <a:buFont typeface="Wingdings"/>
              <a:buChar char=""/>
              <a:tabLst>
                <a:tab pos="286385" algn="l"/>
              </a:tabLst>
            </a:pPr>
            <a:r>
              <a:rPr sz="2400" spc="180" dirty="0">
                <a:latin typeface="Times New Roman"/>
                <a:cs typeface="Times New Roman"/>
              </a:rPr>
              <a:t>Unbiased</a:t>
            </a:r>
            <a:r>
              <a:rPr sz="2400" spc="60" dirty="0">
                <a:latin typeface="Times New Roman"/>
                <a:cs typeface="Times New Roman"/>
              </a:rPr>
              <a:t> </a:t>
            </a:r>
            <a:r>
              <a:rPr sz="2400" spc="170" dirty="0">
                <a:latin typeface="Times New Roman"/>
                <a:cs typeface="Times New Roman"/>
              </a:rPr>
              <a:t>learning</a:t>
            </a:r>
            <a:r>
              <a:rPr sz="2400" spc="75" dirty="0">
                <a:latin typeface="Times New Roman"/>
                <a:cs typeface="Times New Roman"/>
              </a:rPr>
              <a:t> </a:t>
            </a:r>
            <a:r>
              <a:rPr sz="2400" spc="140" dirty="0">
                <a:latin typeface="Times New Roman"/>
                <a:cs typeface="Times New Roman"/>
              </a:rPr>
              <a:t>simply</a:t>
            </a:r>
            <a:r>
              <a:rPr sz="2400" spc="45" dirty="0">
                <a:latin typeface="Times New Roman"/>
                <a:cs typeface="Times New Roman"/>
              </a:rPr>
              <a:t> </a:t>
            </a:r>
            <a:r>
              <a:rPr sz="2400" spc="150" dirty="0">
                <a:latin typeface="Times New Roman"/>
                <a:cs typeface="Times New Roman"/>
              </a:rPr>
              <a:t>memorizes</a:t>
            </a:r>
            <a:r>
              <a:rPr sz="2400" spc="75" dirty="0">
                <a:latin typeface="Times New Roman"/>
                <a:cs typeface="Times New Roman"/>
              </a:rPr>
              <a:t> </a:t>
            </a:r>
            <a:r>
              <a:rPr sz="2400" spc="215" dirty="0">
                <a:latin typeface="Times New Roman"/>
                <a:cs typeface="Times New Roman"/>
              </a:rPr>
              <a:t>the</a:t>
            </a:r>
            <a:r>
              <a:rPr sz="2400" spc="75" dirty="0">
                <a:latin typeface="Times New Roman"/>
                <a:cs typeface="Times New Roman"/>
              </a:rPr>
              <a:t> </a:t>
            </a:r>
            <a:r>
              <a:rPr sz="2400" spc="180" dirty="0">
                <a:latin typeface="Times New Roman"/>
                <a:cs typeface="Times New Roman"/>
              </a:rPr>
              <a:t>training </a:t>
            </a:r>
            <a:r>
              <a:rPr sz="2400" spc="235" dirty="0">
                <a:latin typeface="Times New Roman"/>
                <a:cs typeface="Times New Roman"/>
              </a:rPr>
              <a:t>data</a:t>
            </a:r>
            <a:r>
              <a:rPr sz="2400" spc="75" dirty="0">
                <a:latin typeface="Times New Roman"/>
                <a:cs typeface="Times New Roman"/>
              </a:rPr>
              <a:t> </a:t>
            </a:r>
            <a:r>
              <a:rPr sz="2400" spc="225" dirty="0">
                <a:latin typeface="Times New Roman"/>
                <a:cs typeface="Times New Roman"/>
              </a:rPr>
              <a:t>and</a:t>
            </a:r>
            <a:r>
              <a:rPr sz="2400" spc="65" dirty="0">
                <a:latin typeface="Times New Roman"/>
                <a:cs typeface="Times New Roman"/>
              </a:rPr>
              <a:t> </a:t>
            </a:r>
            <a:r>
              <a:rPr sz="2400" spc="170" dirty="0">
                <a:latin typeface="Times New Roman"/>
                <a:cs typeface="Times New Roman"/>
              </a:rPr>
              <a:t>it</a:t>
            </a:r>
            <a:r>
              <a:rPr sz="2400" spc="70" dirty="0">
                <a:latin typeface="Times New Roman"/>
                <a:cs typeface="Times New Roman"/>
              </a:rPr>
              <a:t> </a:t>
            </a:r>
            <a:r>
              <a:rPr sz="2400" spc="220" dirty="0">
                <a:latin typeface="Times New Roman"/>
                <a:cs typeface="Times New Roman"/>
              </a:rPr>
              <a:t>has</a:t>
            </a:r>
            <a:r>
              <a:rPr sz="2400" spc="75" dirty="0">
                <a:latin typeface="Times New Roman"/>
                <a:cs typeface="Times New Roman"/>
              </a:rPr>
              <a:t> </a:t>
            </a:r>
            <a:r>
              <a:rPr sz="2400" spc="130" dirty="0">
                <a:latin typeface="Times New Roman"/>
                <a:cs typeface="Times New Roman"/>
              </a:rPr>
              <a:t>no</a:t>
            </a:r>
            <a:r>
              <a:rPr sz="2400" spc="65" dirty="0">
                <a:latin typeface="Times New Roman"/>
                <a:cs typeface="Times New Roman"/>
              </a:rPr>
              <a:t> </a:t>
            </a:r>
            <a:r>
              <a:rPr sz="2400" spc="140" dirty="0">
                <a:latin typeface="Times New Roman"/>
                <a:cs typeface="Times New Roman"/>
              </a:rPr>
              <a:t>hope</a:t>
            </a:r>
            <a:r>
              <a:rPr sz="2400" spc="70" dirty="0">
                <a:latin typeface="Times New Roman"/>
                <a:cs typeface="Times New Roman"/>
              </a:rPr>
              <a:t> </a:t>
            </a:r>
            <a:r>
              <a:rPr sz="2400" dirty="0">
                <a:latin typeface="Times New Roman"/>
                <a:cs typeface="Times New Roman"/>
              </a:rPr>
              <a:t>of</a:t>
            </a:r>
            <a:r>
              <a:rPr sz="2400" spc="65" dirty="0">
                <a:latin typeface="Times New Roman"/>
                <a:cs typeface="Times New Roman"/>
              </a:rPr>
              <a:t> </a:t>
            </a:r>
            <a:r>
              <a:rPr sz="2400" spc="145" dirty="0">
                <a:latin typeface="Times New Roman"/>
                <a:cs typeface="Times New Roman"/>
              </a:rPr>
              <a:t>generalizing</a:t>
            </a:r>
            <a:r>
              <a:rPr sz="2400" spc="40" dirty="0">
                <a:latin typeface="Times New Roman"/>
                <a:cs typeface="Times New Roman"/>
              </a:rPr>
              <a:t> </a:t>
            </a:r>
            <a:r>
              <a:rPr sz="2400" spc="130" dirty="0">
                <a:latin typeface="Times New Roman"/>
                <a:cs typeface="Times New Roman"/>
              </a:rPr>
              <a:t>to</a:t>
            </a:r>
            <a:r>
              <a:rPr sz="2400" spc="75" dirty="0">
                <a:latin typeface="Times New Roman"/>
                <a:cs typeface="Times New Roman"/>
              </a:rPr>
              <a:t> </a:t>
            </a:r>
            <a:r>
              <a:rPr sz="2400" spc="185" dirty="0">
                <a:latin typeface="Times New Roman"/>
                <a:cs typeface="Times New Roman"/>
              </a:rPr>
              <a:t>unseen </a:t>
            </a:r>
            <a:r>
              <a:rPr sz="2400" spc="210" dirty="0">
                <a:latin typeface="Times New Roman"/>
                <a:cs typeface="Times New Roman"/>
              </a:rPr>
              <a:t>data</a:t>
            </a:r>
            <a:endParaRPr sz="2400">
              <a:latin typeface="Times New Roman"/>
              <a:cs typeface="Times New Roman"/>
            </a:endParaRPr>
          </a:p>
        </p:txBody>
      </p:sp>
      <p:sp>
        <p:nvSpPr>
          <p:cNvPr id="4" name="object 4"/>
          <p:cNvSpPr txBox="1"/>
          <p:nvPr/>
        </p:nvSpPr>
        <p:spPr>
          <a:xfrm>
            <a:off x="8319261" y="5871768"/>
            <a:ext cx="229870" cy="240029"/>
          </a:xfrm>
          <a:prstGeom prst="rect">
            <a:avLst/>
          </a:prstGeom>
        </p:spPr>
        <p:txBody>
          <a:bodyPr vert="horz" wrap="square" lIns="0" tIns="13335" rIns="0" bIns="0" rtlCol="0">
            <a:spAutoFit/>
          </a:bodyPr>
          <a:lstStyle/>
          <a:p>
            <a:pPr marL="12700">
              <a:lnSpc>
                <a:spcPct val="100000"/>
              </a:lnSpc>
              <a:spcBef>
                <a:spcPts val="105"/>
              </a:spcBef>
            </a:pPr>
            <a:r>
              <a:rPr sz="1400" b="1" spc="75" dirty="0">
                <a:solidFill>
                  <a:srgbClr val="FFFFFF"/>
                </a:solidFill>
                <a:latin typeface="Times New Roman"/>
                <a:cs typeface="Times New Roman"/>
              </a:rPr>
              <a:t>46</a:t>
            </a:r>
            <a:endParaRPr sz="1400">
              <a:latin typeface="Times New Roman"/>
              <a:cs typeface="Times New Roman"/>
            </a:endParaRPr>
          </a:p>
        </p:txBody>
      </p:sp>
    </p:spTree>
    <p:extLst>
      <p:ext uri="{BB962C8B-B14F-4D97-AF65-F5344CB8AC3E}">
        <p14:creationId xmlns:p14="http://schemas.microsoft.com/office/powerpoint/2010/main" val="3851662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75" dirty="0"/>
              <a:t>Textbook</a:t>
            </a:r>
          </a:p>
        </p:txBody>
      </p:sp>
      <p:sp>
        <p:nvSpPr>
          <p:cNvPr id="4" name="object 4"/>
          <p:cNvSpPr txBox="1"/>
          <p:nvPr/>
        </p:nvSpPr>
        <p:spPr>
          <a:xfrm>
            <a:off x="8371078" y="5871768"/>
            <a:ext cx="128270" cy="239395"/>
          </a:xfrm>
          <a:prstGeom prst="rect">
            <a:avLst/>
          </a:prstGeom>
        </p:spPr>
        <p:txBody>
          <a:bodyPr vert="horz" wrap="square" lIns="0" tIns="12700" rIns="0" bIns="0" rtlCol="0">
            <a:spAutoFit/>
          </a:bodyPr>
          <a:lstStyle/>
          <a:p>
            <a:pPr marL="12700">
              <a:lnSpc>
                <a:spcPct val="100000"/>
              </a:lnSpc>
              <a:spcBef>
                <a:spcPts val="100"/>
              </a:spcBef>
            </a:pPr>
            <a:r>
              <a:rPr sz="1400" b="1" spc="105" dirty="0">
                <a:solidFill>
                  <a:srgbClr val="FFFFFF"/>
                </a:solidFill>
                <a:latin typeface="Times New Roman"/>
                <a:cs typeface="Times New Roman"/>
              </a:rPr>
              <a:t>6</a:t>
            </a:r>
            <a:endParaRPr sz="1400">
              <a:latin typeface="Times New Roman"/>
              <a:cs typeface="Times New Roman"/>
            </a:endParaRPr>
          </a:p>
        </p:txBody>
      </p:sp>
      <p:sp>
        <p:nvSpPr>
          <p:cNvPr id="7" name="TextBox 6">
            <a:extLst>
              <a:ext uri="{FF2B5EF4-FFF2-40B4-BE49-F238E27FC236}">
                <a16:creationId xmlns:a16="http://schemas.microsoft.com/office/drawing/2014/main" id="{3EEC5CDE-CEA8-6886-5380-98C4161EA703}"/>
              </a:ext>
            </a:extLst>
          </p:cNvPr>
          <p:cNvSpPr txBox="1"/>
          <p:nvPr/>
        </p:nvSpPr>
        <p:spPr>
          <a:xfrm>
            <a:off x="914400" y="2590800"/>
            <a:ext cx="6871335" cy="1891287"/>
          </a:xfrm>
          <a:prstGeom prst="rect">
            <a:avLst/>
          </a:prstGeom>
          <a:noFill/>
        </p:spPr>
        <p:txBody>
          <a:bodyPr wrap="square">
            <a:spAutoFit/>
          </a:bodyPr>
          <a:lstStyle/>
          <a:p>
            <a:pPr marL="274320" marR="0" lvl="0" indent="-274320" algn="l" defTabSz="914400" rtl="0" eaLnBrk="1" fontAlgn="auto" latinLnBrk="0" hangingPunct="1">
              <a:lnSpc>
                <a:spcPct val="95000"/>
              </a:lnSpc>
              <a:spcBef>
                <a:spcPts val="1200"/>
              </a:spcBef>
              <a:spcAft>
                <a:spcPts val="0"/>
              </a:spcAft>
              <a:buClr>
                <a:srgbClr val="AB192D"/>
              </a:buClr>
              <a:buSzTx/>
              <a:buFont typeface="Arial" pitchFamily="34" charset="0"/>
              <a:buChar char="•"/>
              <a:tabLst/>
              <a:defRPr/>
            </a:pPr>
            <a:r>
              <a:rPr kumimoji="0" lang="en-US" sz="1900" b="0" i="0" u="none" strike="noStrike" kern="1200" cap="none" spc="0" normalizeH="0" baseline="0" noProof="0" dirty="0">
                <a:ln>
                  <a:noFill/>
                </a:ln>
                <a:solidFill>
                  <a:prstClr val="black"/>
                </a:solidFill>
                <a:effectLst/>
                <a:uLnTx/>
                <a:uFillTx/>
                <a:latin typeface="Century Schoolbook" panose="02040604050505020304" pitchFamily="18" charset="0"/>
                <a:ea typeface="Verdana" pitchFamily="34" charset="0"/>
                <a:cs typeface="Verdana" pitchFamily="34" charset="0"/>
              </a:rPr>
              <a:t>There is no required textbook for the course</a:t>
            </a:r>
          </a:p>
          <a:p>
            <a:pPr marL="274320" marR="0" lvl="0" indent="-274320" algn="l" defTabSz="914400" rtl="0" eaLnBrk="1" fontAlgn="auto" latinLnBrk="0" hangingPunct="1">
              <a:lnSpc>
                <a:spcPct val="95000"/>
              </a:lnSpc>
              <a:spcBef>
                <a:spcPts val="1200"/>
              </a:spcBef>
              <a:spcAft>
                <a:spcPts val="0"/>
              </a:spcAft>
              <a:buClr>
                <a:srgbClr val="AB192D"/>
              </a:buClr>
              <a:buSzTx/>
              <a:buFont typeface="Arial" pitchFamily="34" charset="0"/>
              <a:buChar char="•"/>
              <a:tabLst/>
              <a:defRPr/>
            </a:pPr>
            <a:r>
              <a:rPr kumimoji="0" lang="en-US" sz="1900" b="0" i="0" u="none" strike="noStrike" kern="1200" cap="none" spc="0" normalizeH="0" baseline="0" noProof="0" dirty="0">
                <a:ln>
                  <a:noFill/>
                </a:ln>
                <a:solidFill>
                  <a:prstClr val="black"/>
                </a:solidFill>
                <a:effectLst/>
                <a:uLnTx/>
                <a:uFillTx/>
                <a:latin typeface="Century Schoolbook" panose="02040604050505020304" pitchFamily="18" charset="0"/>
                <a:ea typeface="Verdana" pitchFamily="34" charset="0"/>
                <a:cs typeface="Verdana" pitchFamily="34" charset="0"/>
              </a:rPr>
              <a:t>Recommended literature</a:t>
            </a:r>
          </a:p>
          <a:p>
            <a:pPr marL="594360" lvl="1" indent="-274320" defTabSz="914400">
              <a:lnSpc>
                <a:spcPct val="95000"/>
              </a:lnSpc>
              <a:spcBef>
                <a:spcPts val="600"/>
              </a:spcBef>
              <a:buClr>
                <a:srgbClr val="AB192D"/>
              </a:buClr>
              <a:buFont typeface="Verdana" pitchFamily="34" charset="0"/>
              <a:buChar char="─"/>
              <a:defRPr/>
            </a:pPr>
            <a:r>
              <a:rPr lang="en-US" sz="1600" i="0" dirty="0">
                <a:solidFill>
                  <a:srgbClr val="0F1111"/>
                </a:solidFill>
                <a:effectLst/>
                <a:latin typeface="Century Schoolbook" panose="02040604050505020304" pitchFamily="18" charset="0"/>
              </a:rPr>
              <a:t>An Introduction to Statistical Learning by Gareth James, Daniela Witten, Trevor Hastie, Robert </a:t>
            </a:r>
            <a:r>
              <a:rPr lang="en-US" sz="1600" i="0" dirty="0" err="1">
                <a:solidFill>
                  <a:srgbClr val="0F1111"/>
                </a:solidFill>
                <a:effectLst/>
                <a:latin typeface="Century Schoolbook" panose="02040604050505020304" pitchFamily="18" charset="0"/>
              </a:rPr>
              <a:t>Tibshirani</a:t>
            </a:r>
            <a:r>
              <a:rPr lang="en-US" sz="1600" dirty="0">
                <a:solidFill>
                  <a:srgbClr val="0F1111"/>
                </a:solidFill>
                <a:latin typeface="Century Schoolbook" panose="02040604050505020304" pitchFamily="18" charset="0"/>
              </a:rPr>
              <a:t>, Jonathan Taylor</a:t>
            </a:r>
            <a:endParaRPr kumimoji="0" lang="en-US" sz="1600" b="0" i="0" u="none" strike="noStrike" kern="1200" cap="none" spc="0" normalizeH="0" baseline="0" noProof="0" dirty="0">
              <a:ln>
                <a:noFill/>
              </a:ln>
              <a:solidFill>
                <a:prstClr val="black"/>
              </a:solidFill>
              <a:effectLst/>
              <a:uLnTx/>
              <a:uFillTx/>
              <a:latin typeface="Century Schoolbook" panose="02040604050505020304" pitchFamily="18" charset="0"/>
              <a:ea typeface="Verdana" pitchFamily="34" charset="0"/>
              <a:cs typeface="Verdana" pitchFamily="34" charset="0"/>
            </a:endParaRPr>
          </a:p>
          <a:p>
            <a:pPr marL="594360" marR="0" lvl="1" indent="-274320" algn="l" defTabSz="914400" rtl="0" eaLnBrk="1" fontAlgn="auto" latinLnBrk="0" hangingPunct="1">
              <a:lnSpc>
                <a:spcPct val="95000"/>
              </a:lnSpc>
              <a:spcBef>
                <a:spcPts val="600"/>
              </a:spcBef>
              <a:spcAft>
                <a:spcPts val="0"/>
              </a:spcAft>
              <a:buClr>
                <a:srgbClr val="AB192D"/>
              </a:buClr>
              <a:buSzTx/>
              <a:buFont typeface="Verdana" pitchFamily="34" charset="0"/>
              <a:buChar char="─"/>
              <a:tabLst/>
              <a:defRPr/>
            </a:pPr>
            <a:r>
              <a:rPr lang="en-US" sz="1600" dirty="0">
                <a:solidFill>
                  <a:prstClr val="black"/>
                </a:solidFill>
                <a:latin typeface="Century Schoolbook" panose="02040604050505020304" pitchFamily="18" charset="0"/>
                <a:ea typeface="Verdana" pitchFamily="34" charset="0"/>
                <a:cs typeface="Verdana" pitchFamily="34" charset="0"/>
              </a:rPr>
              <a:t>Visualization Analysis &amp; Design by Tamara </a:t>
            </a:r>
            <a:r>
              <a:rPr lang="en-US" sz="1600" dirty="0" err="1">
                <a:solidFill>
                  <a:prstClr val="black"/>
                </a:solidFill>
                <a:latin typeface="Century Schoolbook" panose="02040604050505020304" pitchFamily="18" charset="0"/>
                <a:ea typeface="Verdana" pitchFamily="34" charset="0"/>
                <a:cs typeface="Verdana" pitchFamily="34" charset="0"/>
              </a:rPr>
              <a:t>Munzner</a:t>
            </a:r>
            <a:endParaRPr kumimoji="0" lang="en-US" sz="1600" b="0" i="0" u="none" strike="noStrike" kern="1200" cap="none" spc="0" normalizeH="0" baseline="0" noProof="0" dirty="0">
              <a:ln>
                <a:noFill/>
              </a:ln>
              <a:solidFill>
                <a:prstClr val="black"/>
              </a:solidFill>
              <a:effectLst/>
              <a:uLnTx/>
              <a:uFillTx/>
              <a:latin typeface="Century Schoolbook" panose="02040604050505020304" pitchFamily="18" charset="0"/>
              <a:ea typeface="Verdana" pitchFamily="34" charset="0"/>
              <a:cs typeface="Verdana"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160" dirty="0"/>
              <a:t>Inductive</a:t>
            </a:r>
            <a:r>
              <a:rPr cap="small" spc="270" dirty="0"/>
              <a:t> </a:t>
            </a:r>
            <a:r>
              <a:rPr cap="small" spc="20" dirty="0"/>
              <a:t>Bias</a:t>
            </a:r>
          </a:p>
        </p:txBody>
      </p:sp>
      <p:sp>
        <p:nvSpPr>
          <p:cNvPr id="3" name="object 3"/>
          <p:cNvSpPr txBox="1"/>
          <p:nvPr/>
        </p:nvSpPr>
        <p:spPr>
          <a:xfrm>
            <a:off x="944880" y="1600200"/>
            <a:ext cx="7254240" cy="4802505"/>
          </a:xfrm>
          <a:prstGeom prst="rect">
            <a:avLst/>
          </a:prstGeom>
        </p:spPr>
        <p:txBody>
          <a:bodyPr vert="horz" wrap="square" lIns="0" tIns="12700" rIns="0" bIns="0" rtlCol="0">
            <a:spAutoFit/>
          </a:bodyPr>
          <a:lstStyle/>
          <a:p>
            <a:pPr marL="299085" marR="273050" indent="-274320" algn="just">
              <a:lnSpc>
                <a:spcPct val="120000"/>
              </a:lnSpc>
              <a:spcBef>
                <a:spcPts val="100"/>
              </a:spcBef>
              <a:buClr>
                <a:srgbClr val="FD8537"/>
              </a:buClr>
              <a:buSzPct val="68181"/>
              <a:buFont typeface="Wingdings"/>
              <a:buChar char=""/>
              <a:tabLst>
                <a:tab pos="299085" algn="l"/>
              </a:tabLst>
            </a:pPr>
            <a:r>
              <a:rPr sz="2200" spc="90" dirty="0">
                <a:latin typeface="Times New Roman"/>
                <a:cs typeface="Times New Roman"/>
              </a:rPr>
              <a:t>We</a:t>
            </a:r>
            <a:r>
              <a:rPr sz="2200" spc="75" dirty="0">
                <a:latin typeface="Times New Roman"/>
                <a:cs typeface="Times New Roman"/>
              </a:rPr>
              <a:t> </a:t>
            </a:r>
            <a:r>
              <a:rPr sz="2200" spc="185" dirty="0">
                <a:latin typeface="Times New Roman"/>
                <a:cs typeface="Times New Roman"/>
              </a:rPr>
              <a:t>assumed</a:t>
            </a:r>
            <a:r>
              <a:rPr sz="2200" spc="60" dirty="0">
                <a:latin typeface="Times New Roman"/>
                <a:cs typeface="Times New Roman"/>
              </a:rPr>
              <a:t> </a:t>
            </a:r>
            <a:r>
              <a:rPr sz="2200" spc="235" dirty="0">
                <a:latin typeface="Times New Roman"/>
                <a:cs typeface="Times New Roman"/>
              </a:rPr>
              <a:t>that</a:t>
            </a:r>
            <a:r>
              <a:rPr sz="2200" spc="70" dirty="0">
                <a:latin typeface="Times New Roman"/>
                <a:cs typeface="Times New Roman"/>
              </a:rPr>
              <a:t> </a:t>
            </a:r>
            <a:r>
              <a:rPr sz="2200" spc="235" dirty="0">
                <a:latin typeface="Times New Roman"/>
                <a:cs typeface="Times New Roman"/>
              </a:rPr>
              <a:t>H</a:t>
            </a:r>
            <a:r>
              <a:rPr sz="2200" spc="75" dirty="0">
                <a:latin typeface="Times New Roman"/>
                <a:cs typeface="Times New Roman"/>
              </a:rPr>
              <a:t> </a:t>
            </a:r>
            <a:r>
              <a:rPr sz="2200" spc="114" dirty="0">
                <a:latin typeface="Times New Roman"/>
                <a:cs typeface="Times New Roman"/>
              </a:rPr>
              <a:t>is</a:t>
            </a:r>
            <a:r>
              <a:rPr sz="2200" spc="70" dirty="0">
                <a:latin typeface="Times New Roman"/>
                <a:cs typeface="Times New Roman"/>
              </a:rPr>
              <a:t> </a:t>
            </a:r>
            <a:r>
              <a:rPr sz="2200" spc="195" dirty="0">
                <a:latin typeface="Times New Roman"/>
                <a:cs typeface="Times New Roman"/>
              </a:rPr>
              <a:t>the</a:t>
            </a:r>
            <a:r>
              <a:rPr sz="2200" spc="75" dirty="0">
                <a:latin typeface="Times New Roman"/>
                <a:cs typeface="Times New Roman"/>
              </a:rPr>
              <a:t> </a:t>
            </a:r>
            <a:r>
              <a:rPr sz="2200" spc="110" dirty="0">
                <a:latin typeface="Times New Roman"/>
                <a:cs typeface="Times New Roman"/>
              </a:rPr>
              <a:t>conjunction</a:t>
            </a:r>
            <a:r>
              <a:rPr sz="2200" spc="85" dirty="0">
                <a:latin typeface="Times New Roman"/>
                <a:cs typeface="Times New Roman"/>
              </a:rPr>
              <a:t> </a:t>
            </a:r>
            <a:r>
              <a:rPr sz="2200" dirty="0">
                <a:latin typeface="Times New Roman"/>
                <a:cs typeface="Times New Roman"/>
              </a:rPr>
              <a:t>of</a:t>
            </a:r>
            <a:r>
              <a:rPr sz="2200" spc="75" dirty="0">
                <a:latin typeface="Times New Roman"/>
                <a:cs typeface="Times New Roman"/>
              </a:rPr>
              <a:t> </a:t>
            </a:r>
            <a:r>
              <a:rPr sz="2200" spc="165" dirty="0">
                <a:latin typeface="Times New Roman"/>
                <a:cs typeface="Times New Roman"/>
              </a:rPr>
              <a:t>attributes. </a:t>
            </a:r>
            <a:r>
              <a:rPr sz="2200" spc="145" dirty="0">
                <a:latin typeface="Times New Roman"/>
                <a:cs typeface="Times New Roman"/>
              </a:rPr>
              <a:t>This</a:t>
            </a:r>
            <a:r>
              <a:rPr sz="2200" spc="75" dirty="0">
                <a:latin typeface="Times New Roman"/>
                <a:cs typeface="Times New Roman"/>
              </a:rPr>
              <a:t> </a:t>
            </a:r>
            <a:r>
              <a:rPr sz="2200" spc="114" dirty="0">
                <a:latin typeface="Times New Roman"/>
                <a:cs typeface="Times New Roman"/>
              </a:rPr>
              <a:t>is</a:t>
            </a:r>
            <a:r>
              <a:rPr sz="2200" spc="75" dirty="0">
                <a:latin typeface="Times New Roman"/>
                <a:cs typeface="Times New Roman"/>
              </a:rPr>
              <a:t> </a:t>
            </a:r>
            <a:r>
              <a:rPr sz="2200" spc="150" dirty="0">
                <a:latin typeface="Times New Roman"/>
                <a:cs typeface="Times New Roman"/>
              </a:rPr>
              <a:t>our</a:t>
            </a:r>
            <a:r>
              <a:rPr sz="2200" spc="75" dirty="0">
                <a:latin typeface="Times New Roman"/>
                <a:cs typeface="Times New Roman"/>
              </a:rPr>
              <a:t> </a:t>
            </a:r>
            <a:r>
              <a:rPr sz="2200" spc="130" dirty="0">
                <a:latin typeface="Times New Roman"/>
                <a:cs typeface="Times New Roman"/>
              </a:rPr>
              <a:t>inductive</a:t>
            </a:r>
            <a:r>
              <a:rPr sz="2200" spc="90" dirty="0">
                <a:latin typeface="Times New Roman"/>
                <a:cs typeface="Times New Roman"/>
              </a:rPr>
              <a:t> </a:t>
            </a:r>
            <a:r>
              <a:rPr sz="2200" spc="120" dirty="0">
                <a:latin typeface="Times New Roman"/>
                <a:cs typeface="Times New Roman"/>
              </a:rPr>
              <a:t>bias.</a:t>
            </a:r>
            <a:endParaRPr sz="2200" dirty="0">
              <a:latin typeface="Times New Roman"/>
              <a:cs typeface="Times New Roman"/>
            </a:endParaRPr>
          </a:p>
          <a:p>
            <a:pPr marL="299085" indent="-273685" algn="just">
              <a:lnSpc>
                <a:spcPct val="100000"/>
              </a:lnSpc>
              <a:spcBef>
                <a:spcPts val="1125"/>
              </a:spcBef>
              <a:buClr>
                <a:srgbClr val="FD8537"/>
              </a:buClr>
              <a:buSzPct val="68181"/>
              <a:buFont typeface="Wingdings"/>
              <a:buChar char=""/>
              <a:tabLst>
                <a:tab pos="299085" algn="l"/>
              </a:tabLst>
            </a:pPr>
            <a:r>
              <a:rPr sz="2200" spc="195" dirty="0">
                <a:latin typeface="Times New Roman"/>
                <a:cs typeface="Times New Roman"/>
              </a:rPr>
              <a:t>What</a:t>
            </a:r>
            <a:r>
              <a:rPr sz="2200" spc="80" dirty="0">
                <a:latin typeface="Times New Roman"/>
                <a:cs typeface="Times New Roman"/>
              </a:rPr>
              <a:t> </a:t>
            </a:r>
            <a:r>
              <a:rPr sz="2200" spc="185" dirty="0">
                <a:latin typeface="Times New Roman"/>
                <a:cs typeface="Times New Roman"/>
              </a:rPr>
              <a:t>happens</a:t>
            </a:r>
            <a:r>
              <a:rPr sz="2200" spc="75" dirty="0">
                <a:latin typeface="Times New Roman"/>
                <a:cs typeface="Times New Roman"/>
              </a:rPr>
              <a:t> </a:t>
            </a:r>
            <a:r>
              <a:rPr sz="2200" spc="175" dirty="0">
                <a:latin typeface="Times New Roman"/>
                <a:cs typeface="Times New Roman"/>
              </a:rPr>
              <a:t>when</a:t>
            </a:r>
            <a:r>
              <a:rPr sz="2200" spc="100" dirty="0">
                <a:latin typeface="Times New Roman"/>
                <a:cs typeface="Times New Roman"/>
              </a:rPr>
              <a:t> </a:t>
            </a:r>
            <a:r>
              <a:rPr sz="2200" spc="195" dirty="0">
                <a:latin typeface="Times New Roman"/>
                <a:cs typeface="Times New Roman"/>
              </a:rPr>
              <a:t>the</a:t>
            </a:r>
            <a:r>
              <a:rPr sz="2200" spc="75" dirty="0">
                <a:latin typeface="Times New Roman"/>
                <a:cs typeface="Times New Roman"/>
              </a:rPr>
              <a:t> </a:t>
            </a:r>
            <a:r>
              <a:rPr sz="2200" spc="185" dirty="0">
                <a:latin typeface="Times New Roman"/>
                <a:cs typeface="Times New Roman"/>
              </a:rPr>
              <a:t>target</a:t>
            </a:r>
            <a:r>
              <a:rPr sz="2200" spc="70" dirty="0">
                <a:latin typeface="Times New Roman"/>
                <a:cs typeface="Times New Roman"/>
              </a:rPr>
              <a:t> </a:t>
            </a:r>
            <a:r>
              <a:rPr sz="2200" spc="100" dirty="0">
                <a:latin typeface="Times New Roman"/>
                <a:cs typeface="Times New Roman"/>
              </a:rPr>
              <a:t>concept</a:t>
            </a:r>
            <a:r>
              <a:rPr sz="2200" spc="80" dirty="0">
                <a:latin typeface="Times New Roman"/>
                <a:cs typeface="Times New Roman"/>
              </a:rPr>
              <a:t> </a:t>
            </a:r>
            <a:r>
              <a:rPr sz="2200" spc="114" dirty="0">
                <a:latin typeface="Times New Roman"/>
                <a:cs typeface="Times New Roman"/>
              </a:rPr>
              <a:t>is</a:t>
            </a:r>
            <a:r>
              <a:rPr sz="2200" spc="65" dirty="0">
                <a:latin typeface="Times New Roman"/>
                <a:cs typeface="Times New Roman"/>
              </a:rPr>
              <a:t> </a:t>
            </a:r>
            <a:r>
              <a:rPr sz="2200" spc="160" dirty="0">
                <a:latin typeface="Times New Roman"/>
                <a:cs typeface="Times New Roman"/>
              </a:rPr>
              <a:t>not</a:t>
            </a:r>
            <a:r>
              <a:rPr sz="2200" spc="70" dirty="0">
                <a:latin typeface="Times New Roman"/>
                <a:cs typeface="Times New Roman"/>
              </a:rPr>
              <a:t> </a:t>
            </a:r>
            <a:r>
              <a:rPr sz="2200" spc="150" dirty="0">
                <a:latin typeface="Times New Roman"/>
                <a:cs typeface="Times New Roman"/>
              </a:rPr>
              <a:t>in</a:t>
            </a:r>
            <a:r>
              <a:rPr sz="2200" spc="65" dirty="0">
                <a:latin typeface="Times New Roman"/>
                <a:cs typeface="Times New Roman"/>
              </a:rPr>
              <a:t> </a:t>
            </a:r>
            <a:r>
              <a:rPr sz="2200" spc="90" dirty="0">
                <a:latin typeface="Times New Roman"/>
                <a:cs typeface="Times New Roman"/>
              </a:rPr>
              <a:t>H?</a:t>
            </a:r>
            <a:endParaRPr sz="2200" dirty="0">
              <a:latin typeface="Times New Roman"/>
              <a:cs typeface="Times New Roman"/>
            </a:endParaRPr>
          </a:p>
          <a:p>
            <a:pPr marL="299085" marR="127000" indent="-274320" algn="just">
              <a:lnSpc>
                <a:spcPct val="120000"/>
              </a:lnSpc>
              <a:spcBef>
                <a:spcPts val="605"/>
              </a:spcBef>
              <a:buClr>
                <a:srgbClr val="FD8537"/>
              </a:buClr>
              <a:buSzPct val="68181"/>
              <a:buFont typeface="Wingdings"/>
              <a:buChar char=""/>
              <a:tabLst>
                <a:tab pos="299085" algn="l"/>
              </a:tabLst>
            </a:pPr>
            <a:r>
              <a:rPr sz="2200" spc="200" dirty="0">
                <a:latin typeface="Times New Roman"/>
                <a:cs typeface="Times New Roman"/>
              </a:rPr>
              <a:t>Can</a:t>
            </a:r>
            <a:r>
              <a:rPr sz="2200" spc="85" dirty="0">
                <a:latin typeface="Times New Roman"/>
                <a:cs typeface="Times New Roman"/>
              </a:rPr>
              <a:t> </a:t>
            </a:r>
            <a:r>
              <a:rPr sz="2200" spc="114" dirty="0">
                <a:latin typeface="Times New Roman"/>
                <a:cs typeface="Times New Roman"/>
              </a:rPr>
              <a:t>we</a:t>
            </a:r>
            <a:r>
              <a:rPr sz="2200" spc="75" dirty="0">
                <a:latin typeface="Times New Roman"/>
                <a:cs typeface="Times New Roman"/>
              </a:rPr>
              <a:t> </a:t>
            </a:r>
            <a:r>
              <a:rPr sz="2200" spc="110" dirty="0">
                <a:latin typeface="Times New Roman"/>
                <a:cs typeface="Times New Roman"/>
              </a:rPr>
              <a:t>avoid</a:t>
            </a:r>
            <a:r>
              <a:rPr sz="2200" spc="85" dirty="0">
                <a:latin typeface="Times New Roman"/>
                <a:cs typeface="Times New Roman"/>
              </a:rPr>
              <a:t> </a:t>
            </a:r>
            <a:r>
              <a:rPr sz="2200" spc="170" dirty="0">
                <a:latin typeface="Times New Roman"/>
                <a:cs typeface="Times New Roman"/>
              </a:rPr>
              <a:t>these</a:t>
            </a:r>
            <a:r>
              <a:rPr sz="2200" spc="70" dirty="0">
                <a:latin typeface="Times New Roman"/>
                <a:cs typeface="Times New Roman"/>
              </a:rPr>
              <a:t> </a:t>
            </a:r>
            <a:r>
              <a:rPr sz="2200" spc="135" dirty="0">
                <a:latin typeface="Times New Roman"/>
                <a:cs typeface="Times New Roman"/>
              </a:rPr>
              <a:t>problems</a:t>
            </a:r>
            <a:r>
              <a:rPr sz="2200" spc="55" dirty="0">
                <a:latin typeface="Times New Roman"/>
                <a:cs typeface="Times New Roman"/>
              </a:rPr>
              <a:t> </a:t>
            </a:r>
            <a:r>
              <a:rPr sz="2200" spc="95" dirty="0">
                <a:latin typeface="Times New Roman"/>
                <a:cs typeface="Times New Roman"/>
              </a:rPr>
              <a:t>by</a:t>
            </a:r>
            <a:r>
              <a:rPr sz="2200" spc="85" dirty="0">
                <a:latin typeface="Times New Roman"/>
                <a:cs typeface="Times New Roman"/>
              </a:rPr>
              <a:t> </a:t>
            </a:r>
            <a:r>
              <a:rPr sz="2200" spc="155" dirty="0">
                <a:latin typeface="Times New Roman"/>
                <a:cs typeface="Times New Roman"/>
              </a:rPr>
              <a:t>having</a:t>
            </a:r>
            <a:r>
              <a:rPr sz="2200" spc="85" dirty="0">
                <a:latin typeface="Times New Roman"/>
                <a:cs typeface="Times New Roman"/>
              </a:rPr>
              <a:t> </a:t>
            </a:r>
            <a:r>
              <a:rPr sz="2200" spc="240" dirty="0">
                <a:latin typeface="Times New Roman"/>
                <a:cs typeface="Times New Roman"/>
              </a:rPr>
              <a:t>a</a:t>
            </a:r>
            <a:r>
              <a:rPr sz="2200" spc="70" dirty="0">
                <a:latin typeface="Times New Roman"/>
                <a:cs typeface="Times New Roman"/>
              </a:rPr>
              <a:t> </a:t>
            </a:r>
            <a:r>
              <a:rPr sz="2200" spc="130" dirty="0">
                <a:latin typeface="Times New Roman"/>
                <a:cs typeface="Times New Roman"/>
              </a:rPr>
              <a:t>hypothesis space</a:t>
            </a:r>
            <a:r>
              <a:rPr sz="2200" spc="85" dirty="0">
                <a:latin typeface="Times New Roman"/>
                <a:cs typeface="Times New Roman"/>
              </a:rPr>
              <a:t> </a:t>
            </a:r>
            <a:r>
              <a:rPr sz="2200" spc="235" dirty="0">
                <a:latin typeface="Times New Roman"/>
                <a:cs typeface="Times New Roman"/>
              </a:rPr>
              <a:t>that</a:t>
            </a:r>
            <a:r>
              <a:rPr sz="2200" spc="75" dirty="0">
                <a:latin typeface="Times New Roman"/>
                <a:cs typeface="Times New Roman"/>
              </a:rPr>
              <a:t> </a:t>
            </a:r>
            <a:r>
              <a:rPr sz="2200" spc="210" dirty="0">
                <a:latin typeface="Times New Roman"/>
                <a:cs typeface="Times New Roman"/>
              </a:rPr>
              <a:t>has</a:t>
            </a:r>
            <a:r>
              <a:rPr sz="2200" spc="80" dirty="0">
                <a:latin typeface="Times New Roman"/>
                <a:cs typeface="Times New Roman"/>
              </a:rPr>
              <a:t> </a:t>
            </a:r>
            <a:r>
              <a:rPr sz="2200" spc="130" dirty="0">
                <a:latin typeface="Times New Roman"/>
                <a:cs typeface="Times New Roman"/>
              </a:rPr>
              <a:t>all</a:t>
            </a:r>
            <a:r>
              <a:rPr sz="2200" spc="80" dirty="0">
                <a:latin typeface="Times New Roman"/>
                <a:cs typeface="Times New Roman"/>
              </a:rPr>
              <a:t> </a:t>
            </a:r>
            <a:r>
              <a:rPr sz="2200" spc="105" dirty="0">
                <a:latin typeface="Times New Roman"/>
                <a:cs typeface="Times New Roman"/>
              </a:rPr>
              <a:t>possible</a:t>
            </a:r>
            <a:r>
              <a:rPr sz="2200" spc="45" dirty="0">
                <a:latin typeface="Times New Roman"/>
                <a:cs typeface="Times New Roman"/>
              </a:rPr>
              <a:t> </a:t>
            </a:r>
            <a:r>
              <a:rPr sz="2200" spc="130" dirty="0">
                <a:latin typeface="Times New Roman"/>
                <a:cs typeface="Times New Roman"/>
              </a:rPr>
              <a:t>hypotheses?</a:t>
            </a:r>
            <a:r>
              <a:rPr sz="2200" spc="75" dirty="0">
                <a:latin typeface="Times New Roman"/>
                <a:cs typeface="Times New Roman"/>
              </a:rPr>
              <a:t> </a:t>
            </a:r>
            <a:r>
              <a:rPr sz="2200" spc="204" dirty="0">
                <a:latin typeface="Times New Roman"/>
                <a:cs typeface="Times New Roman"/>
              </a:rPr>
              <a:t>That</a:t>
            </a:r>
            <a:r>
              <a:rPr sz="2200" spc="75" dirty="0">
                <a:latin typeface="Times New Roman"/>
                <a:cs typeface="Times New Roman"/>
              </a:rPr>
              <a:t> </a:t>
            </a:r>
            <a:r>
              <a:rPr sz="2200" spc="95" dirty="0">
                <a:latin typeface="Times New Roman"/>
                <a:cs typeface="Times New Roman"/>
              </a:rPr>
              <a:t>is,</a:t>
            </a:r>
            <a:r>
              <a:rPr sz="2200" spc="65" dirty="0">
                <a:latin typeface="Times New Roman"/>
                <a:cs typeface="Times New Roman"/>
              </a:rPr>
              <a:t> </a:t>
            </a:r>
            <a:r>
              <a:rPr sz="2200" spc="185" dirty="0">
                <a:latin typeface="Times New Roman"/>
                <a:cs typeface="Times New Roman"/>
              </a:rPr>
              <a:t>what </a:t>
            </a:r>
            <a:r>
              <a:rPr sz="2200" dirty="0">
                <a:latin typeface="Times New Roman"/>
                <a:cs typeface="Times New Roman"/>
              </a:rPr>
              <a:t>if</a:t>
            </a:r>
            <a:r>
              <a:rPr sz="2200" spc="80" dirty="0">
                <a:latin typeface="Times New Roman"/>
                <a:cs typeface="Times New Roman"/>
              </a:rPr>
              <a:t> </a:t>
            </a:r>
            <a:r>
              <a:rPr sz="2200" spc="155" dirty="0">
                <a:latin typeface="Times New Roman"/>
                <a:cs typeface="Times New Roman"/>
              </a:rPr>
              <a:t>our</a:t>
            </a:r>
            <a:r>
              <a:rPr sz="2200" spc="80" dirty="0">
                <a:latin typeface="Times New Roman"/>
                <a:cs typeface="Times New Roman"/>
              </a:rPr>
              <a:t> </a:t>
            </a:r>
            <a:r>
              <a:rPr sz="2200" spc="145" dirty="0">
                <a:latin typeface="Times New Roman"/>
                <a:cs typeface="Times New Roman"/>
              </a:rPr>
              <a:t>hypothesis</a:t>
            </a:r>
            <a:r>
              <a:rPr sz="2200" spc="85" dirty="0">
                <a:latin typeface="Times New Roman"/>
                <a:cs typeface="Times New Roman"/>
              </a:rPr>
              <a:t> </a:t>
            </a:r>
            <a:r>
              <a:rPr sz="2200" spc="135" dirty="0">
                <a:latin typeface="Times New Roman"/>
                <a:cs typeface="Times New Roman"/>
              </a:rPr>
              <a:t>space</a:t>
            </a:r>
            <a:r>
              <a:rPr sz="2200" spc="75" dirty="0">
                <a:latin typeface="Times New Roman"/>
                <a:cs typeface="Times New Roman"/>
              </a:rPr>
              <a:t> </a:t>
            </a:r>
            <a:r>
              <a:rPr sz="2200" spc="114" dirty="0">
                <a:latin typeface="Times New Roman"/>
                <a:cs typeface="Times New Roman"/>
              </a:rPr>
              <a:t>is</a:t>
            </a:r>
            <a:r>
              <a:rPr sz="2200" spc="75" dirty="0">
                <a:latin typeface="Times New Roman"/>
                <a:cs typeface="Times New Roman"/>
              </a:rPr>
              <a:t> </a:t>
            </a:r>
            <a:r>
              <a:rPr sz="2200" spc="135" dirty="0">
                <a:latin typeface="Times New Roman"/>
                <a:cs typeface="Times New Roman"/>
              </a:rPr>
              <a:t>unbiased?</a:t>
            </a:r>
            <a:endParaRPr sz="2200" dirty="0">
              <a:latin typeface="Times New Roman"/>
              <a:cs typeface="Times New Roman"/>
            </a:endParaRPr>
          </a:p>
          <a:p>
            <a:pPr marL="299085" indent="-273685" algn="just">
              <a:lnSpc>
                <a:spcPct val="100000"/>
              </a:lnSpc>
              <a:spcBef>
                <a:spcPts val="1130"/>
              </a:spcBef>
              <a:buClr>
                <a:srgbClr val="FD8537"/>
              </a:buClr>
              <a:buSzPct val="68181"/>
              <a:buFont typeface="Wingdings"/>
              <a:buChar char=""/>
              <a:tabLst>
                <a:tab pos="299085" algn="l"/>
              </a:tabLst>
            </a:pPr>
            <a:r>
              <a:rPr sz="2200" spc="170" dirty="0">
                <a:latin typeface="Times New Roman"/>
                <a:cs typeface="Times New Roman"/>
              </a:rPr>
              <a:t>First,</a:t>
            </a:r>
            <a:r>
              <a:rPr sz="2200" spc="50" dirty="0">
                <a:latin typeface="Times New Roman"/>
                <a:cs typeface="Times New Roman"/>
              </a:rPr>
              <a:t> </a:t>
            </a:r>
            <a:r>
              <a:rPr sz="2200" spc="110" dirty="0">
                <a:latin typeface="Times New Roman"/>
                <a:cs typeface="Times New Roman"/>
              </a:rPr>
              <a:t>how</a:t>
            </a:r>
            <a:r>
              <a:rPr sz="2200" spc="80" dirty="0">
                <a:latin typeface="Times New Roman"/>
                <a:cs typeface="Times New Roman"/>
              </a:rPr>
              <a:t> </a:t>
            </a:r>
            <a:r>
              <a:rPr sz="2200" spc="90" dirty="0">
                <a:latin typeface="Times New Roman"/>
                <a:cs typeface="Times New Roman"/>
              </a:rPr>
              <a:t>big</a:t>
            </a:r>
            <a:r>
              <a:rPr sz="2200" spc="70" dirty="0">
                <a:latin typeface="Times New Roman"/>
                <a:cs typeface="Times New Roman"/>
              </a:rPr>
              <a:t> </a:t>
            </a:r>
            <a:r>
              <a:rPr sz="2200" spc="114" dirty="0">
                <a:latin typeface="Times New Roman"/>
                <a:cs typeface="Times New Roman"/>
              </a:rPr>
              <a:t>is</a:t>
            </a:r>
            <a:r>
              <a:rPr sz="2200" spc="65" dirty="0">
                <a:latin typeface="Times New Roman"/>
                <a:cs typeface="Times New Roman"/>
              </a:rPr>
              <a:t> </a:t>
            </a:r>
            <a:r>
              <a:rPr sz="2200" spc="155" dirty="0">
                <a:latin typeface="Times New Roman"/>
                <a:cs typeface="Times New Roman"/>
              </a:rPr>
              <a:t>such</a:t>
            </a:r>
            <a:r>
              <a:rPr sz="2200" spc="70" dirty="0">
                <a:latin typeface="Times New Roman"/>
                <a:cs typeface="Times New Roman"/>
              </a:rPr>
              <a:t> </a:t>
            </a:r>
            <a:r>
              <a:rPr sz="2200" spc="240" dirty="0">
                <a:latin typeface="Times New Roman"/>
                <a:cs typeface="Times New Roman"/>
              </a:rPr>
              <a:t>a</a:t>
            </a:r>
            <a:r>
              <a:rPr sz="2200" spc="85" dirty="0">
                <a:latin typeface="Times New Roman"/>
                <a:cs typeface="Times New Roman"/>
              </a:rPr>
              <a:t> </a:t>
            </a:r>
            <a:r>
              <a:rPr sz="2200" spc="140" dirty="0">
                <a:latin typeface="Times New Roman"/>
                <a:cs typeface="Times New Roman"/>
              </a:rPr>
              <a:t>hypothesis</a:t>
            </a:r>
            <a:r>
              <a:rPr sz="2200" spc="70" dirty="0">
                <a:latin typeface="Times New Roman"/>
                <a:cs typeface="Times New Roman"/>
              </a:rPr>
              <a:t> </a:t>
            </a:r>
            <a:r>
              <a:rPr sz="2200" spc="100" dirty="0">
                <a:latin typeface="Times New Roman"/>
                <a:cs typeface="Times New Roman"/>
              </a:rPr>
              <a:t>space?</a:t>
            </a:r>
            <a:endParaRPr sz="2200" dirty="0">
              <a:latin typeface="Times New Roman"/>
              <a:cs typeface="Times New Roman"/>
            </a:endParaRPr>
          </a:p>
          <a:p>
            <a:pPr marL="664845" lvl="1" indent="-273685" algn="just">
              <a:lnSpc>
                <a:spcPct val="100000"/>
              </a:lnSpc>
              <a:spcBef>
                <a:spcPts val="960"/>
              </a:spcBef>
              <a:buClr>
                <a:srgbClr val="FD8537"/>
              </a:buClr>
              <a:buSzPct val="78947"/>
              <a:buFont typeface="Wingdings 2"/>
              <a:buChar char=""/>
              <a:tabLst>
                <a:tab pos="664845" algn="l"/>
              </a:tabLst>
            </a:pPr>
            <a:r>
              <a:rPr sz="1900" spc="100" dirty="0">
                <a:latin typeface="Times New Roman"/>
                <a:cs typeface="Times New Roman"/>
              </a:rPr>
              <a:t>Given</a:t>
            </a:r>
            <a:r>
              <a:rPr sz="1900" spc="70" dirty="0">
                <a:latin typeface="Times New Roman"/>
                <a:cs typeface="Times New Roman"/>
              </a:rPr>
              <a:t> </a:t>
            </a:r>
            <a:r>
              <a:rPr sz="1900" i="1" spc="195" dirty="0">
                <a:latin typeface="Times New Roman"/>
                <a:cs typeface="Times New Roman"/>
              </a:rPr>
              <a:t>n</a:t>
            </a:r>
            <a:r>
              <a:rPr sz="1900" i="1" spc="65" dirty="0">
                <a:latin typeface="Times New Roman"/>
                <a:cs typeface="Times New Roman"/>
              </a:rPr>
              <a:t> </a:t>
            </a:r>
            <a:r>
              <a:rPr sz="1900" spc="90" dirty="0">
                <a:latin typeface="Times New Roman"/>
                <a:cs typeface="Times New Roman"/>
              </a:rPr>
              <a:t>Boolean</a:t>
            </a:r>
            <a:r>
              <a:rPr sz="1900" spc="80" dirty="0">
                <a:latin typeface="Times New Roman"/>
                <a:cs typeface="Times New Roman"/>
              </a:rPr>
              <a:t> </a:t>
            </a:r>
            <a:r>
              <a:rPr sz="1900" spc="150" dirty="0">
                <a:latin typeface="Times New Roman"/>
                <a:cs typeface="Times New Roman"/>
              </a:rPr>
              <a:t>attributes,</a:t>
            </a:r>
            <a:r>
              <a:rPr sz="1900" spc="90" dirty="0">
                <a:latin typeface="Times New Roman"/>
                <a:cs typeface="Times New Roman"/>
              </a:rPr>
              <a:t> </a:t>
            </a:r>
            <a:r>
              <a:rPr sz="1900" spc="165" dirty="0">
                <a:latin typeface="Times New Roman"/>
                <a:cs typeface="Times New Roman"/>
              </a:rPr>
              <a:t>there</a:t>
            </a:r>
            <a:r>
              <a:rPr sz="1900" spc="60" dirty="0">
                <a:latin typeface="Times New Roman"/>
                <a:cs typeface="Times New Roman"/>
              </a:rPr>
              <a:t> </a:t>
            </a:r>
            <a:r>
              <a:rPr sz="1900" spc="170" dirty="0">
                <a:latin typeface="Times New Roman"/>
                <a:cs typeface="Times New Roman"/>
              </a:rPr>
              <a:t>are</a:t>
            </a:r>
            <a:r>
              <a:rPr sz="1900" spc="70" dirty="0">
                <a:latin typeface="Times New Roman"/>
                <a:cs typeface="Times New Roman"/>
              </a:rPr>
              <a:t> </a:t>
            </a:r>
            <a:r>
              <a:rPr sz="1900" spc="150" dirty="0">
                <a:latin typeface="STIXGeneral"/>
                <a:cs typeface="STIXGeneral"/>
              </a:rPr>
              <a:t>2</a:t>
            </a:r>
            <a:r>
              <a:rPr sz="2025" spc="225" baseline="28806" dirty="0">
                <a:latin typeface="STIXGeneral"/>
                <a:cs typeface="STIXGeneral"/>
              </a:rPr>
              <a:t>𝑛</a:t>
            </a:r>
            <a:r>
              <a:rPr sz="2025" spc="465" baseline="28806" dirty="0">
                <a:latin typeface="STIXGeneral"/>
                <a:cs typeface="STIXGeneral"/>
              </a:rPr>
              <a:t> </a:t>
            </a:r>
            <a:r>
              <a:rPr sz="1900" spc="90" dirty="0">
                <a:latin typeface="Times New Roman"/>
                <a:cs typeface="Times New Roman"/>
              </a:rPr>
              <a:t>possible</a:t>
            </a:r>
            <a:r>
              <a:rPr sz="1900" spc="60" dirty="0">
                <a:latin typeface="Times New Roman"/>
                <a:cs typeface="Times New Roman"/>
              </a:rPr>
              <a:t> </a:t>
            </a:r>
            <a:r>
              <a:rPr sz="1900" spc="114" dirty="0">
                <a:latin typeface="Times New Roman"/>
                <a:cs typeface="Times New Roman"/>
              </a:rPr>
              <a:t>examples</a:t>
            </a:r>
            <a:endParaRPr sz="1900" dirty="0">
              <a:latin typeface="Times New Roman"/>
              <a:cs typeface="Times New Roman"/>
            </a:endParaRPr>
          </a:p>
          <a:p>
            <a:pPr marL="664845" lvl="1" indent="-273685" algn="just">
              <a:lnSpc>
                <a:spcPct val="100000"/>
              </a:lnSpc>
              <a:spcBef>
                <a:spcPts val="910"/>
              </a:spcBef>
              <a:buClr>
                <a:srgbClr val="FD8537"/>
              </a:buClr>
              <a:buSzPct val="78947"/>
              <a:buFont typeface="Wingdings 2"/>
              <a:buChar char=""/>
              <a:tabLst>
                <a:tab pos="664845" algn="l"/>
              </a:tabLst>
            </a:pPr>
            <a:r>
              <a:rPr sz="1900" spc="150" dirty="0">
                <a:latin typeface="Times New Roman"/>
                <a:cs typeface="Times New Roman"/>
              </a:rPr>
              <a:t>Each</a:t>
            </a:r>
            <a:r>
              <a:rPr sz="1900" spc="70" dirty="0">
                <a:latin typeface="Times New Roman"/>
                <a:cs typeface="Times New Roman"/>
              </a:rPr>
              <a:t> </a:t>
            </a:r>
            <a:r>
              <a:rPr sz="1900" spc="120" dirty="0">
                <a:latin typeface="Times New Roman"/>
                <a:cs typeface="Times New Roman"/>
              </a:rPr>
              <a:t>example</a:t>
            </a:r>
            <a:r>
              <a:rPr sz="1900" spc="80" dirty="0">
                <a:latin typeface="Times New Roman"/>
                <a:cs typeface="Times New Roman"/>
              </a:rPr>
              <a:t> </a:t>
            </a:r>
            <a:r>
              <a:rPr sz="1900" spc="130" dirty="0">
                <a:latin typeface="Times New Roman"/>
                <a:cs typeface="Times New Roman"/>
              </a:rPr>
              <a:t>can</a:t>
            </a:r>
            <a:r>
              <a:rPr sz="1900" spc="60" dirty="0">
                <a:latin typeface="Times New Roman"/>
                <a:cs typeface="Times New Roman"/>
              </a:rPr>
              <a:t> </a:t>
            </a:r>
            <a:r>
              <a:rPr sz="1900" spc="95" dirty="0">
                <a:latin typeface="Times New Roman"/>
                <a:cs typeface="Times New Roman"/>
              </a:rPr>
              <a:t>be</a:t>
            </a:r>
            <a:r>
              <a:rPr sz="1900" spc="65" dirty="0">
                <a:latin typeface="Times New Roman"/>
                <a:cs typeface="Times New Roman"/>
              </a:rPr>
              <a:t> </a:t>
            </a:r>
            <a:r>
              <a:rPr sz="1900" spc="210" dirty="0">
                <a:latin typeface="Times New Roman"/>
                <a:cs typeface="Times New Roman"/>
              </a:rPr>
              <a:t>a</a:t>
            </a:r>
            <a:r>
              <a:rPr sz="1900" spc="75" dirty="0">
                <a:latin typeface="Times New Roman"/>
                <a:cs typeface="Times New Roman"/>
              </a:rPr>
              <a:t> </a:t>
            </a:r>
            <a:r>
              <a:rPr sz="1900" spc="90" dirty="0">
                <a:latin typeface="Times New Roman"/>
                <a:cs typeface="Times New Roman"/>
              </a:rPr>
              <a:t>positive</a:t>
            </a:r>
            <a:r>
              <a:rPr sz="1900" spc="60" dirty="0">
                <a:latin typeface="Times New Roman"/>
                <a:cs typeface="Times New Roman"/>
              </a:rPr>
              <a:t> </a:t>
            </a:r>
            <a:r>
              <a:rPr sz="1900" spc="100" dirty="0">
                <a:latin typeface="Times New Roman"/>
                <a:cs typeface="Times New Roman"/>
              </a:rPr>
              <a:t>or</a:t>
            </a:r>
            <a:r>
              <a:rPr sz="1900" spc="65" dirty="0">
                <a:latin typeface="Times New Roman"/>
                <a:cs typeface="Times New Roman"/>
              </a:rPr>
              <a:t> </a:t>
            </a:r>
            <a:r>
              <a:rPr sz="1900" spc="125" dirty="0">
                <a:latin typeface="Times New Roman"/>
                <a:cs typeface="Times New Roman"/>
              </a:rPr>
              <a:t>negative</a:t>
            </a:r>
            <a:r>
              <a:rPr sz="1900" spc="85" dirty="0">
                <a:latin typeface="Times New Roman"/>
                <a:cs typeface="Times New Roman"/>
              </a:rPr>
              <a:t> </a:t>
            </a:r>
            <a:r>
              <a:rPr sz="1900" spc="110" dirty="0">
                <a:latin typeface="Times New Roman"/>
                <a:cs typeface="Times New Roman"/>
              </a:rPr>
              <a:t>example</a:t>
            </a:r>
            <a:endParaRPr sz="1900" dirty="0">
              <a:latin typeface="Times New Roman"/>
              <a:cs typeface="Times New Roman"/>
            </a:endParaRPr>
          </a:p>
          <a:p>
            <a:pPr marL="273685" marR="1591310" lvl="1" indent="-273685" algn="r">
              <a:lnSpc>
                <a:spcPct val="100000"/>
              </a:lnSpc>
              <a:spcBef>
                <a:spcPts val="1145"/>
              </a:spcBef>
              <a:buClr>
                <a:srgbClr val="FD8537"/>
              </a:buClr>
              <a:buSzPct val="78947"/>
              <a:buFont typeface="Wingdings 2"/>
              <a:buChar char=""/>
              <a:tabLst>
                <a:tab pos="273685" algn="l"/>
              </a:tabLst>
            </a:pPr>
            <a:r>
              <a:rPr sz="1900" spc="100" dirty="0">
                <a:latin typeface="Times New Roman"/>
                <a:cs typeface="Times New Roman"/>
              </a:rPr>
              <a:t>Therefore,</a:t>
            </a:r>
            <a:r>
              <a:rPr sz="1900" spc="65" dirty="0">
                <a:latin typeface="Times New Roman"/>
                <a:cs typeface="Times New Roman"/>
              </a:rPr>
              <a:t> </a:t>
            </a:r>
            <a:r>
              <a:rPr sz="1900" spc="165" dirty="0">
                <a:latin typeface="Times New Roman"/>
                <a:cs typeface="Times New Roman"/>
              </a:rPr>
              <a:t>there</a:t>
            </a:r>
            <a:r>
              <a:rPr sz="1900" spc="65" dirty="0">
                <a:latin typeface="Times New Roman"/>
                <a:cs typeface="Times New Roman"/>
              </a:rPr>
              <a:t> </a:t>
            </a:r>
            <a:r>
              <a:rPr sz="1900" spc="170" dirty="0">
                <a:latin typeface="Times New Roman"/>
                <a:cs typeface="Times New Roman"/>
              </a:rPr>
              <a:t>are</a:t>
            </a:r>
            <a:r>
              <a:rPr sz="1900" spc="70" dirty="0">
                <a:latin typeface="Times New Roman"/>
                <a:cs typeface="Times New Roman"/>
              </a:rPr>
              <a:t> </a:t>
            </a:r>
            <a:r>
              <a:rPr sz="1900" spc="150" dirty="0">
                <a:latin typeface="STIXGeneral"/>
                <a:cs typeface="STIXGeneral"/>
              </a:rPr>
              <a:t>2</a:t>
            </a:r>
            <a:r>
              <a:rPr sz="2025" spc="225" baseline="28806" dirty="0">
                <a:latin typeface="STIXGeneral"/>
                <a:cs typeface="STIXGeneral"/>
              </a:rPr>
              <a:t>2</a:t>
            </a:r>
            <a:r>
              <a:rPr sz="1725" spc="225" baseline="57971" dirty="0">
                <a:latin typeface="STIXGeneral"/>
                <a:cs typeface="STIXGeneral"/>
              </a:rPr>
              <a:t>𝑛</a:t>
            </a:r>
            <a:r>
              <a:rPr sz="1725" spc="562" baseline="57971" dirty="0">
                <a:latin typeface="STIXGeneral"/>
                <a:cs typeface="STIXGeneral"/>
              </a:rPr>
              <a:t> </a:t>
            </a:r>
            <a:r>
              <a:rPr sz="1900" spc="90" dirty="0">
                <a:latin typeface="Times New Roman"/>
                <a:cs typeface="Times New Roman"/>
              </a:rPr>
              <a:t>possible</a:t>
            </a:r>
            <a:r>
              <a:rPr sz="1900" spc="65" dirty="0">
                <a:latin typeface="Times New Roman"/>
                <a:cs typeface="Times New Roman"/>
              </a:rPr>
              <a:t> </a:t>
            </a:r>
            <a:r>
              <a:rPr sz="1900" spc="95" dirty="0">
                <a:latin typeface="Times New Roman"/>
                <a:cs typeface="Times New Roman"/>
              </a:rPr>
              <a:t>hypotheses!</a:t>
            </a:r>
            <a:endParaRPr sz="1900" dirty="0">
              <a:latin typeface="Times New Roman"/>
              <a:cs typeface="Times New Roman"/>
            </a:endParaRPr>
          </a:p>
          <a:p>
            <a:pPr marL="273685" marR="1668145" indent="-273685" algn="r">
              <a:lnSpc>
                <a:spcPct val="100000"/>
              </a:lnSpc>
              <a:spcBef>
                <a:spcPts val="1140"/>
              </a:spcBef>
              <a:buClr>
                <a:srgbClr val="FD8537"/>
              </a:buClr>
              <a:buSzPct val="68181"/>
              <a:buFont typeface="Wingdings"/>
              <a:buChar char=""/>
              <a:tabLst>
                <a:tab pos="273685" algn="l"/>
              </a:tabLst>
            </a:pPr>
            <a:r>
              <a:rPr sz="2200" spc="95" dirty="0">
                <a:latin typeface="Times New Roman"/>
                <a:cs typeface="Times New Roman"/>
              </a:rPr>
              <a:t>Second,</a:t>
            </a:r>
            <a:r>
              <a:rPr sz="2200" spc="90" dirty="0">
                <a:latin typeface="Times New Roman"/>
                <a:cs typeface="Times New Roman"/>
              </a:rPr>
              <a:t> </a:t>
            </a:r>
            <a:r>
              <a:rPr sz="2200" spc="110" dirty="0">
                <a:latin typeface="Times New Roman"/>
                <a:cs typeface="Times New Roman"/>
              </a:rPr>
              <a:t>how</a:t>
            </a:r>
            <a:r>
              <a:rPr sz="2200" spc="75" dirty="0">
                <a:latin typeface="Times New Roman"/>
                <a:cs typeface="Times New Roman"/>
              </a:rPr>
              <a:t> </a:t>
            </a:r>
            <a:r>
              <a:rPr sz="2200" spc="135" dirty="0">
                <a:latin typeface="Times New Roman"/>
                <a:cs typeface="Times New Roman"/>
              </a:rPr>
              <a:t>useful</a:t>
            </a:r>
            <a:r>
              <a:rPr sz="2200" spc="80" dirty="0">
                <a:latin typeface="Times New Roman"/>
                <a:cs typeface="Times New Roman"/>
              </a:rPr>
              <a:t> </a:t>
            </a:r>
            <a:r>
              <a:rPr sz="2200" spc="200" dirty="0">
                <a:latin typeface="Times New Roman"/>
                <a:cs typeface="Times New Roman"/>
              </a:rPr>
              <a:t>are</a:t>
            </a:r>
            <a:r>
              <a:rPr sz="2200" spc="80" dirty="0">
                <a:latin typeface="Times New Roman"/>
                <a:cs typeface="Times New Roman"/>
              </a:rPr>
              <a:t> </a:t>
            </a:r>
            <a:r>
              <a:rPr sz="2200" spc="155" dirty="0">
                <a:latin typeface="Times New Roman"/>
                <a:cs typeface="Times New Roman"/>
              </a:rPr>
              <a:t>such</a:t>
            </a:r>
            <a:r>
              <a:rPr sz="2200" spc="80" dirty="0">
                <a:latin typeface="Times New Roman"/>
                <a:cs typeface="Times New Roman"/>
              </a:rPr>
              <a:t> </a:t>
            </a:r>
            <a:r>
              <a:rPr sz="2200" spc="120" dirty="0">
                <a:latin typeface="Times New Roman"/>
                <a:cs typeface="Times New Roman"/>
              </a:rPr>
              <a:t>hypotheses?</a:t>
            </a:r>
            <a:endParaRPr sz="2200" dirty="0">
              <a:latin typeface="Times New Roman"/>
              <a:cs typeface="Times New Roman"/>
            </a:endParaRPr>
          </a:p>
        </p:txBody>
      </p:sp>
      <p:sp>
        <p:nvSpPr>
          <p:cNvPr id="4" name="object 4"/>
          <p:cNvSpPr txBox="1"/>
          <p:nvPr/>
        </p:nvSpPr>
        <p:spPr>
          <a:xfrm>
            <a:off x="8319261" y="5871768"/>
            <a:ext cx="229870" cy="240029"/>
          </a:xfrm>
          <a:prstGeom prst="rect">
            <a:avLst/>
          </a:prstGeom>
        </p:spPr>
        <p:txBody>
          <a:bodyPr vert="horz" wrap="square" lIns="0" tIns="13335" rIns="0" bIns="0" rtlCol="0">
            <a:spAutoFit/>
          </a:bodyPr>
          <a:lstStyle/>
          <a:p>
            <a:pPr marL="12700">
              <a:lnSpc>
                <a:spcPct val="100000"/>
              </a:lnSpc>
              <a:spcBef>
                <a:spcPts val="105"/>
              </a:spcBef>
            </a:pPr>
            <a:r>
              <a:rPr sz="1400" b="1" spc="75" dirty="0">
                <a:solidFill>
                  <a:srgbClr val="FFFFFF"/>
                </a:solidFill>
                <a:latin typeface="Times New Roman"/>
                <a:cs typeface="Times New Roman"/>
              </a:rPr>
              <a:t>44</a:t>
            </a:r>
            <a:endParaRPr sz="1400">
              <a:latin typeface="Times New Roman"/>
              <a:cs typeface="Times New Roman"/>
            </a:endParaRPr>
          </a:p>
        </p:txBody>
      </p:sp>
      <p:sp>
        <p:nvSpPr>
          <p:cNvPr id="7" name="object 7"/>
          <p:cNvSpPr txBox="1">
            <a:spLocks noGrp="1"/>
          </p:cNvSpPr>
          <p:nvPr>
            <p:ph type="ftr" sz="quarter" idx="5"/>
          </p:nvPr>
        </p:nvSpPr>
        <p:spPr>
          <a:xfrm>
            <a:off x="535940" y="6587710"/>
            <a:ext cx="3604895" cy="178434"/>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5"/>
              </a:spcBef>
            </a:pPr>
            <a:r>
              <a:rPr lang="en-US" spc="60"/>
              <a:t>CS</a:t>
            </a:r>
            <a:r>
              <a:rPr lang="en-US" spc="45"/>
              <a:t> </a:t>
            </a:r>
            <a:r>
              <a:rPr lang="en-US" spc="50"/>
              <a:t>584 </a:t>
            </a:r>
            <a:r>
              <a:rPr lang="en-US" spc="55"/>
              <a:t>–</a:t>
            </a:r>
            <a:r>
              <a:rPr lang="en-US" spc="50"/>
              <a:t> </a:t>
            </a:r>
            <a:r>
              <a:rPr lang="en-US" spc="60"/>
              <a:t>Machine</a:t>
            </a:r>
            <a:r>
              <a:rPr lang="en-US" spc="65"/>
              <a:t> </a:t>
            </a:r>
            <a:r>
              <a:rPr lang="en-US" spc="70"/>
              <a:t>Learning</a:t>
            </a:r>
            <a:r>
              <a:rPr lang="en-US" spc="65"/>
              <a:t> </a:t>
            </a:r>
            <a:r>
              <a:rPr lang="en-US" spc="55"/>
              <a:t>–</a:t>
            </a:r>
            <a:r>
              <a:rPr lang="en-US" spc="45"/>
              <a:t> </a:t>
            </a:r>
            <a:r>
              <a:rPr lang="en-US" spc="20"/>
              <a:t>Illinois</a:t>
            </a:r>
            <a:r>
              <a:rPr lang="en-US" spc="45"/>
              <a:t> </a:t>
            </a:r>
            <a:r>
              <a:rPr lang="en-US" spc="80"/>
              <a:t>Institute </a:t>
            </a:r>
            <a:r>
              <a:rPr lang="en-US" spc="20"/>
              <a:t>of</a:t>
            </a:r>
            <a:r>
              <a:rPr lang="en-US" spc="55"/>
              <a:t> </a:t>
            </a:r>
            <a:r>
              <a:rPr lang="en-US" spc="-10"/>
              <a:t>Technology</a:t>
            </a:r>
            <a:endParaRPr spc="-10" dirty="0"/>
          </a:p>
        </p:txBody>
      </p:sp>
    </p:spTree>
    <p:extLst>
      <p:ext uri="{BB962C8B-B14F-4D97-AF65-F5344CB8AC3E}">
        <p14:creationId xmlns:p14="http://schemas.microsoft.com/office/powerpoint/2010/main" val="915613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75" dirty="0"/>
              <a:t>Modeling Data</a:t>
            </a:r>
            <a:endParaRPr cap="small" spc="75" dirty="0"/>
          </a:p>
        </p:txBody>
      </p:sp>
      <p:sp>
        <p:nvSpPr>
          <p:cNvPr id="5" name="object 5"/>
          <p:cNvSpPr txBox="1">
            <a:spLocks noGrp="1"/>
          </p:cNvSpPr>
          <p:nvPr>
            <p:ph type="ftr" sz="quarter" idx="5"/>
          </p:nvPr>
        </p:nvSpPr>
        <p:spPr>
          <a:xfrm>
            <a:off x="381000" y="6477000"/>
            <a:ext cx="3604895" cy="178434"/>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5"/>
              </a:spcBef>
            </a:pPr>
            <a:r>
              <a:rPr lang="en-US" spc="60" dirty="0"/>
              <a:t>CS</a:t>
            </a:r>
            <a:r>
              <a:rPr lang="en-US" spc="45" dirty="0"/>
              <a:t> </a:t>
            </a:r>
            <a:r>
              <a:rPr lang="en-US" spc="50" dirty="0"/>
              <a:t>584 </a:t>
            </a:r>
            <a:r>
              <a:rPr lang="en-US" spc="55" dirty="0"/>
              <a:t>–</a:t>
            </a:r>
            <a:r>
              <a:rPr lang="en-US" spc="50" dirty="0"/>
              <a:t> </a:t>
            </a:r>
            <a:r>
              <a:rPr lang="en-US" spc="60" dirty="0"/>
              <a:t>Machine</a:t>
            </a:r>
            <a:r>
              <a:rPr lang="en-US" spc="65" dirty="0"/>
              <a:t> </a:t>
            </a:r>
            <a:r>
              <a:rPr lang="en-US" spc="70" dirty="0"/>
              <a:t>Learning</a:t>
            </a:r>
            <a:r>
              <a:rPr lang="en-US" spc="65" dirty="0"/>
              <a:t> </a:t>
            </a:r>
            <a:r>
              <a:rPr lang="en-US" spc="55" dirty="0"/>
              <a:t>–</a:t>
            </a:r>
            <a:r>
              <a:rPr lang="en-US" spc="45" dirty="0"/>
              <a:t> </a:t>
            </a:r>
            <a:r>
              <a:rPr lang="en-US" spc="20" dirty="0"/>
              <a:t>Illinois</a:t>
            </a:r>
            <a:r>
              <a:rPr lang="en-US" spc="45" dirty="0"/>
              <a:t> </a:t>
            </a:r>
            <a:r>
              <a:rPr lang="en-US" spc="80" dirty="0"/>
              <a:t>Institute </a:t>
            </a:r>
            <a:r>
              <a:rPr lang="en-US" spc="20" dirty="0"/>
              <a:t>of</a:t>
            </a:r>
            <a:r>
              <a:rPr lang="en-US" spc="55" dirty="0"/>
              <a:t> </a:t>
            </a:r>
            <a:r>
              <a:rPr lang="en-US" spc="-10" dirty="0"/>
              <a:t>Technology</a:t>
            </a:r>
            <a:endParaRPr spc="-10" dirty="0"/>
          </a:p>
        </p:txBody>
      </p:sp>
      <p:sp>
        <p:nvSpPr>
          <p:cNvPr id="16" name="Content Placeholder 2">
            <a:extLst>
              <a:ext uri="{FF2B5EF4-FFF2-40B4-BE49-F238E27FC236}">
                <a16:creationId xmlns:a16="http://schemas.microsoft.com/office/drawing/2014/main" id="{EFD38B50-850F-00F9-D6BA-7A59D5ECFA4B}"/>
              </a:ext>
            </a:extLst>
          </p:cNvPr>
          <p:cNvSpPr>
            <a:spLocks noGrp="1"/>
          </p:cNvSpPr>
          <p:nvPr>
            <p:ph idx="1"/>
          </p:nvPr>
        </p:nvSpPr>
        <p:spPr>
          <a:xfrm>
            <a:off x="4114800" y="1544427"/>
            <a:ext cx="4800600" cy="1571568"/>
          </a:xfrm>
        </p:spPr>
        <p:txBody>
          <a:bodyPr>
            <a:noAutofit/>
          </a:bodyPr>
          <a:lstStyle/>
          <a:p>
            <a:pPr marL="0" indent="0">
              <a:buNone/>
            </a:pPr>
            <a:r>
              <a:rPr lang="en-US" dirty="0">
                <a:effectLst/>
                <a:latin typeface="CenturySchoolbook"/>
              </a:rPr>
              <a:t>“All models are wrong, but some are useful”</a:t>
            </a:r>
          </a:p>
          <a:p>
            <a:pPr marL="0" indent="0">
              <a:buNone/>
            </a:pPr>
            <a:r>
              <a:rPr lang="en-US" dirty="0">
                <a:latin typeface="CenturySchoolbook"/>
              </a:rPr>
              <a:t>			- George Box</a:t>
            </a:r>
            <a:endParaRPr lang="en-US" dirty="0">
              <a:effectLst/>
              <a:latin typeface="CenturySchoolbook"/>
            </a:endParaRPr>
          </a:p>
        </p:txBody>
      </p:sp>
      <p:pic>
        <p:nvPicPr>
          <p:cNvPr id="3076" name="Picture 4" descr="Classical Physics">
            <a:extLst>
              <a:ext uri="{FF2B5EF4-FFF2-40B4-BE49-F238E27FC236}">
                <a16:creationId xmlns:a16="http://schemas.microsoft.com/office/drawing/2014/main" id="{9CA5679B-E2BD-DA6A-BC0A-4F13948FA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901300"/>
            <a:ext cx="1286404" cy="15715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pecial Relativity: Relativistic Momentum – HSC Physics – Science Ready">
            <a:extLst>
              <a:ext uri="{FF2B5EF4-FFF2-40B4-BE49-F238E27FC236}">
                <a16:creationId xmlns:a16="http://schemas.microsoft.com/office/drawing/2014/main" id="{3C0174A3-A613-8B95-D947-23C3F8B71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5047961"/>
            <a:ext cx="1974080" cy="110013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hysics - Classical Mechanics - Conservation of Momentum — Steemit">
            <a:extLst>
              <a:ext uri="{FF2B5EF4-FFF2-40B4-BE49-F238E27FC236}">
                <a16:creationId xmlns:a16="http://schemas.microsoft.com/office/drawing/2014/main" id="{AE7AA161-D190-D8C0-F9F7-D5DC4FF790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0180" b="71108"/>
          <a:stretch/>
        </p:blipFill>
        <p:spPr bwMode="auto">
          <a:xfrm>
            <a:off x="3888615" y="3427185"/>
            <a:ext cx="2200265" cy="4128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CBB3CFC-6BBE-131A-C3C8-BBCCA34258E3}"/>
              </a:ext>
            </a:extLst>
          </p:cNvPr>
          <p:cNvSpPr txBox="1"/>
          <p:nvPr/>
        </p:nvSpPr>
        <p:spPr>
          <a:xfrm>
            <a:off x="3947532" y="4728117"/>
            <a:ext cx="0" cy="0"/>
          </a:xfrm>
          <a:prstGeom prst="rect">
            <a:avLst/>
          </a:prstGeom>
          <a:noFill/>
        </p:spPr>
        <p:txBody>
          <a:bodyPr wrap="none" rtlCol="0">
            <a:noAutofit/>
          </a:bodyPr>
          <a:lstStyle/>
          <a:p>
            <a:pPr algn="ctr"/>
            <a:endParaRPr lang="en-US" sz="1600" dirty="0" err="1"/>
          </a:p>
        </p:txBody>
      </p:sp>
      <p:pic>
        <p:nvPicPr>
          <p:cNvPr id="3082" name="Picture 10" descr="50 Famous Albert Einstein Quotes on Life and More - Parade: Entertainment,  Recipes, Health, Life, Holidays">
            <a:extLst>
              <a:ext uri="{FF2B5EF4-FFF2-40B4-BE49-F238E27FC236}">
                <a16:creationId xmlns:a16="http://schemas.microsoft.com/office/drawing/2014/main" id="{A71D59BD-92FE-80D6-9E54-CC9F9E5D36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4825805"/>
            <a:ext cx="1286404" cy="163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237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lang="en-US" cap="small" spc="75" dirty="0"/>
              <a:t>Possible Scenarios</a:t>
            </a:r>
            <a:endParaRPr cap="small" spc="75" dirty="0"/>
          </a:p>
        </p:txBody>
      </p:sp>
      <p:pic>
        <p:nvPicPr>
          <p:cNvPr id="3074" name="Picture 2" descr="Interpolation vs. Extrapolation: What's the Difference? - Statology">
            <a:extLst>
              <a:ext uri="{FF2B5EF4-FFF2-40B4-BE49-F238E27FC236}">
                <a16:creationId xmlns:a16="http://schemas.microsoft.com/office/drawing/2014/main" id="{77677336-C2C9-1D17-820F-452A2644C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5323195" cy="37798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2403F00-21B9-7813-C42D-5981EB0633C1}"/>
              </a:ext>
            </a:extLst>
          </p:cNvPr>
          <p:cNvPicPr>
            <a:picLocks noChangeAspect="1"/>
          </p:cNvPicPr>
          <p:nvPr/>
        </p:nvPicPr>
        <p:blipFill>
          <a:blip r:embed="rId4"/>
          <a:stretch>
            <a:fillRect/>
          </a:stretch>
        </p:blipFill>
        <p:spPr>
          <a:xfrm>
            <a:off x="1358900" y="5218297"/>
            <a:ext cx="7772400" cy="1542677"/>
          </a:xfrm>
          <a:prstGeom prst="rect">
            <a:avLst/>
          </a:prstGeom>
        </p:spPr>
      </p:pic>
      <p:sp>
        <p:nvSpPr>
          <p:cNvPr id="5" name="object 5"/>
          <p:cNvSpPr txBox="1">
            <a:spLocks noGrp="1"/>
          </p:cNvSpPr>
          <p:nvPr>
            <p:ph type="ftr" sz="quarter" idx="5"/>
          </p:nvPr>
        </p:nvSpPr>
        <p:spPr>
          <a:xfrm>
            <a:off x="381000" y="6477000"/>
            <a:ext cx="3604895" cy="178434"/>
          </a:xfrm>
          <a:prstGeom prst="rect">
            <a:avLst/>
          </a:prstGeom>
        </p:spPr>
        <p:txBody>
          <a:bodyPr vert="horz" wrap="square" lIns="0" tIns="0" rIns="0" bIns="0" rtlCol="0">
            <a:spAutoFit/>
          </a:bodyPr>
          <a:lstStyle>
            <a:defPPr>
              <a:defRPr kern="0"/>
            </a:defPPr>
            <a:lvl1pPr>
              <a:defRPr sz="1000" b="0" i="0">
                <a:solidFill>
                  <a:srgbClr val="565F6C"/>
                </a:solidFill>
                <a:latin typeface="Times New Roman"/>
                <a:cs typeface="Times New Roman"/>
              </a:defRPr>
            </a:lvl1pPr>
          </a:lstStyle>
          <a:p>
            <a:pPr marL="12700">
              <a:lnSpc>
                <a:spcPct val="100000"/>
              </a:lnSpc>
              <a:spcBef>
                <a:spcPts val="85"/>
              </a:spcBef>
            </a:pPr>
            <a:r>
              <a:rPr lang="en-US" spc="60" dirty="0"/>
              <a:t>CS</a:t>
            </a:r>
            <a:r>
              <a:rPr lang="en-US" spc="45" dirty="0"/>
              <a:t> </a:t>
            </a:r>
            <a:r>
              <a:rPr lang="en-US" spc="50" dirty="0"/>
              <a:t>584 </a:t>
            </a:r>
            <a:r>
              <a:rPr lang="en-US" spc="55" dirty="0"/>
              <a:t>–</a:t>
            </a:r>
            <a:r>
              <a:rPr lang="en-US" spc="50" dirty="0"/>
              <a:t> </a:t>
            </a:r>
            <a:r>
              <a:rPr lang="en-US" spc="60" dirty="0"/>
              <a:t>Machine</a:t>
            </a:r>
            <a:r>
              <a:rPr lang="en-US" spc="65" dirty="0"/>
              <a:t> </a:t>
            </a:r>
            <a:r>
              <a:rPr lang="en-US" spc="70" dirty="0"/>
              <a:t>Learning</a:t>
            </a:r>
            <a:r>
              <a:rPr lang="en-US" spc="65" dirty="0"/>
              <a:t> </a:t>
            </a:r>
            <a:r>
              <a:rPr lang="en-US" spc="55" dirty="0"/>
              <a:t>–</a:t>
            </a:r>
            <a:r>
              <a:rPr lang="en-US" spc="45" dirty="0"/>
              <a:t> </a:t>
            </a:r>
            <a:r>
              <a:rPr lang="en-US" spc="20" dirty="0"/>
              <a:t>Illinois</a:t>
            </a:r>
            <a:r>
              <a:rPr lang="en-US" spc="45" dirty="0"/>
              <a:t> </a:t>
            </a:r>
            <a:r>
              <a:rPr lang="en-US" spc="80" dirty="0"/>
              <a:t>Institute </a:t>
            </a:r>
            <a:r>
              <a:rPr lang="en-US" spc="20" dirty="0"/>
              <a:t>of</a:t>
            </a:r>
            <a:r>
              <a:rPr lang="en-US" spc="55" dirty="0"/>
              <a:t> </a:t>
            </a:r>
            <a:r>
              <a:rPr lang="en-US" spc="-10" dirty="0"/>
              <a:t>Technology</a:t>
            </a:r>
            <a:endParaRPr spc="-10" dirty="0"/>
          </a:p>
        </p:txBody>
      </p:sp>
    </p:spTree>
    <p:extLst>
      <p:ext uri="{BB962C8B-B14F-4D97-AF65-F5344CB8AC3E}">
        <p14:creationId xmlns:p14="http://schemas.microsoft.com/office/powerpoint/2010/main" val="402983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cap="small" spc="165" dirty="0"/>
              <a:t>Course</a:t>
            </a:r>
            <a:r>
              <a:rPr cap="small" spc="240" dirty="0"/>
              <a:t> </a:t>
            </a:r>
            <a:r>
              <a:rPr cap="small" spc="170" dirty="0"/>
              <a:t>Objectives</a:t>
            </a:r>
            <a:r>
              <a:rPr cap="small" spc="320" dirty="0"/>
              <a:t> </a:t>
            </a:r>
            <a:r>
              <a:rPr cap="small" spc="100" dirty="0"/>
              <a:t>and</a:t>
            </a:r>
            <a:r>
              <a:rPr cap="small" spc="245" dirty="0"/>
              <a:t> </a:t>
            </a:r>
            <a:r>
              <a:rPr cap="small" spc="135" dirty="0"/>
              <a:t>Outcomes</a:t>
            </a:r>
          </a:p>
        </p:txBody>
      </p:sp>
      <p:sp>
        <p:nvSpPr>
          <p:cNvPr id="3" name="object 3"/>
          <p:cNvSpPr txBox="1"/>
          <p:nvPr/>
        </p:nvSpPr>
        <p:spPr>
          <a:xfrm>
            <a:off x="535940" y="1508125"/>
            <a:ext cx="6994525" cy="3601883"/>
          </a:xfrm>
          <a:prstGeom prst="rect">
            <a:avLst/>
          </a:prstGeom>
        </p:spPr>
        <p:txBody>
          <a:bodyPr vert="horz" wrap="square" lIns="0" tIns="161925" rIns="0" bIns="0" rtlCol="0">
            <a:spAutoFit/>
          </a:bodyPr>
          <a:lstStyle/>
          <a:p>
            <a:pPr marL="286385" indent="-273685">
              <a:lnSpc>
                <a:spcPct val="100000"/>
              </a:lnSpc>
              <a:spcBef>
                <a:spcPts val="1275"/>
              </a:spcBef>
              <a:buClr>
                <a:srgbClr val="FD8537"/>
              </a:buClr>
              <a:buSzPct val="68750"/>
              <a:buFont typeface="Wingdings"/>
              <a:buChar char=""/>
              <a:tabLst>
                <a:tab pos="286385" algn="l"/>
              </a:tabLst>
            </a:pPr>
            <a:r>
              <a:rPr lang="en-US" sz="2400" spc="210" dirty="0">
                <a:latin typeface="Times New Roman"/>
                <a:cs typeface="Times New Roman"/>
              </a:rPr>
              <a:t>Learn to explore data</a:t>
            </a:r>
          </a:p>
          <a:p>
            <a:pPr marL="286385" indent="-273685">
              <a:lnSpc>
                <a:spcPct val="100000"/>
              </a:lnSpc>
              <a:spcBef>
                <a:spcPts val="1275"/>
              </a:spcBef>
              <a:buClr>
                <a:srgbClr val="FD8537"/>
              </a:buClr>
              <a:buSzPct val="68750"/>
              <a:buFont typeface="Wingdings"/>
              <a:buChar char=""/>
              <a:tabLst>
                <a:tab pos="286385" algn="l"/>
              </a:tabLst>
            </a:pPr>
            <a:endParaRPr sz="2400" dirty="0">
              <a:latin typeface="Times New Roman"/>
              <a:cs typeface="Times New Roman"/>
            </a:endParaRPr>
          </a:p>
          <a:p>
            <a:pPr marL="286385" marR="29845" indent="-274320">
              <a:lnSpc>
                <a:spcPct val="120000"/>
              </a:lnSpc>
              <a:spcBef>
                <a:spcPts val="605"/>
              </a:spcBef>
              <a:buClr>
                <a:srgbClr val="FD8537"/>
              </a:buClr>
              <a:buSzPct val="68750"/>
              <a:buFont typeface="Wingdings"/>
              <a:buChar char=""/>
              <a:tabLst>
                <a:tab pos="286385" algn="l"/>
              </a:tabLst>
            </a:pPr>
            <a:r>
              <a:rPr sz="2400" spc="130" dirty="0">
                <a:latin typeface="Times New Roman"/>
                <a:cs typeface="Times New Roman"/>
              </a:rPr>
              <a:t>Derive</a:t>
            </a:r>
            <a:r>
              <a:rPr sz="2400" spc="60" dirty="0">
                <a:latin typeface="Times New Roman"/>
                <a:cs typeface="Times New Roman"/>
              </a:rPr>
              <a:t> </a:t>
            </a:r>
            <a:r>
              <a:rPr sz="2400" spc="195" dirty="0">
                <a:latin typeface="Times New Roman"/>
                <a:cs typeface="Times New Roman"/>
              </a:rPr>
              <a:t>fundamental</a:t>
            </a:r>
            <a:r>
              <a:rPr sz="2400" spc="90" dirty="0">
                <a:latin typeface="Times New Roman"/>
                <a:cs typeface="Times New Roman"/>
              </a:rPr>
              <a:t> </a:t>
            </a:r>
            <a:r>
              <a:rPr sz="2400" spc="170" dirty="0">
                <a:latin typeface="Times New Roman"/>
                <a:cs typeface="Times New Roman"/>
              </a:rPr>
              <a:t>algorithms</a:t>
            </a:r>
            <a:r>
              <a:rPr sz="2400" spc="75" dirty="0">
                <a:latin typeface="Times New Roman"/>
                <a:cs typeface="Times New Roman"/>
              </a:rPr>
              <a:t> </a:t>
            </a:r>
            <a:r>
              <a:rPr sz="2400" spc="200" dirty="0">
                <a:latin typeface="Times New Roman"/>
                <a:cs typeface="Times New Roman"/>
              </a:rPr>
              <a:t>starting</a:t>
            </a:r>
            <a:r>
              <a:rPr sz="2400" spc="75" dirty="0">
                <a:latin typeface="Times New Roman"/>
                <a:cs typeface="Times New Roman"/>
              </a:rPr>
              <a:t> </a:t>
            </a:r>
            <a:r>
              <a:rPr sz="2400" spc="105" dirty="0">
                <a:latin typeface="Times New Roman"/>
                <a:cs typeface="Times New Roman"/>
              </a:rPr>
              <a:t>from </a:t>
            </a:r>
            <a:r>
              <a:rPr sz="2400" spc="125" dirty="0">
                <a:latin typeface="Times New Roman"/>
                <a:cs typeface="Times New Roman"/>
              </a:rPr>
              <a:t>basic</a:t>
            </a:r>
            <a:r>
              <a:rPr sz="2400" spc="95" dirty="0">
                <a:latin typeface="Times New Roman"/>
                <a:cs typeface="Times New Roman"/>
              </a:rPr>
              <a:t> </a:t>
            </a:r>
            <a:r>
              <a:rPr sz="2400" spc="200" dirty="0">
                <a:latin typeface="Times New Roman"/>
                <a:cs typeface="Times New Roman"/>
              </a:rPr>
              <a:t>mathematical</a:t>
            </a:r>
            <a:r>
              <a:rPr sz="2400" spc="100" dirty="0">
                <a:latin typeface="Times New Roman"/>
                <a:cs typeface="Times New Roman"/>
              </a:rPr>
              <a:t> </a:t>
            </a:r>
            <a:r>
              <a:rPr sz="2400" spc="225" dirty="0">
                <a:latin typeface="Times New Roman"/>
                <a:cs typeface="Times New Roman"/>
              </a:rPr>
              <a:t>and</a:t>
            </a:r>
            <a:r>
              <a:rPr sz="2400" spc="100" dirty="0">
                <a:latin typeface="Times New Roman"/>
                <a:cs typeface="Times New Roman"/>
              </a:rPr>
              <a:t> </a:t>
            </a:r>
            <a:r>
              <a:rPr sz="2400" spc="125" dirty="0">
                <a:latin typeface="Times New Roman"/>
                <a:cs typeface="Times New Roman"/>
              </a:rPr>
              <a:t>probabilistic</a:t>
            </a:r>
            <a:r>
              <a:rPr sz="2400" spc="75" dirty="0">
                <a:latin typeface="Times New Roman"/>
                <a:cs typeface="Times New Roman"/>
              </a:rPr>
              <a:t> </a:t>
            </a:r>
            <a:r>
              <a:rPr sz="2400" spc="125" dirty="0">
                <a:latin typeface="Times New Roman"/>
                <a:cs typeface="Times New Roman"/>
              </a:rPr>
              <a:t>principles</a:t>
            </a:r>
            <a:endParaRPr sz="2400" dirty="0">
              <a:latin typeface="Times New Roman"/>
              <a:cs typeface="Times New Roman"/>
            </a:endParaRPr>
          </a:p>
          <a:p>
            <a:pPr marL="286385" indent="-273685">
              <a:lnSpc>
                <a:spcPct val="100000"/>
              </a:lnSpc>
              <a:spcBef>
                <a:spcPts val="1175"/>
              </a:spcBef>
              <a:buClr>
                <a:srgbClr val="FD8537"/>
              </a:buClr>
              <a:buSzPct val="68750"/>
              <a:buFont typeface="Wingdings"/>
              <a:buChar char=""/>
              <a:tabLst>
                <a:tab pos="286385" algn="l"/>
              </a:tabLst>
            </a:pPr>
            <a:r>
              <a:rPr sz="2400" spc="90" dirty="0">
                <a:latin typeface="Times New Roman"/>
                <a:cs typeface="Times New Roman"/>
              </a:rPr>
              <a:t>Apply</a:t>
            </a:r>
            <a:r>
              <a:rPr sz="2400" spc="55" dirty="0">
                <a:latin typeface="Times New Roman"/>
                <a:cs typeface="Times New Roman"/>
              </a:rPr>
              <a:t> </a:t>
            </a:r>
            <a:r>
              <a:rPr sz="2400" spc="165" dirty="0">
                <a:latin typeface="Times New Roman"/>
                <a:cs typeface="Times New Roman"/>
              </a:rPr>
              <a:t>several</a:t>
            </a:r>
            <a:r>
              <a:rPr sz="2400" spc="75" dirty="0">
                <a:latin typeface="Times New Roman"/>
                <a:cs typeface="Times New Roman"/>
              </a:rPr>
              <a:t> </a:t>
            </a:r>
            <a:r>
              <a:rPr sz="2400" spc="170" dirty="0">
                <a:latin typeface="Times New Roman"/>
                <a:cs typeface="Times New Roman"/>
              </a:rPr>
              <a:t>algorithms</a:t>
            </a:r>
            <a:r>
              <a:rPr sz="2400" spc="60" dirty="0">
                <a:latin typeface="Times New Roman"/>
                <a:cs typeface="Times New Roman"/>
              </a:rPr>
              <a:t> </a:t>
            </a:r>
            <a:r>
              <a:rPr sz="2400" spc="130" dirty="0">
                <a:latin typeface="Times New Roman"/>
                <a:cs typeface="Times New Roman"/>
              </a:rPr>
              <a:t>to</a:t>
            </a:r>
            <a:r>
              <a:rPr sz="2400" spc="70" dirty="0">
                <a:latin typeface="Times New Roman"/>
                <a:cs typeface="Times New Roman"/>
              </a:rPr>
              <a:t> </a:t>
            </a:r>
            <a:r>
              <a:rPr sz="2400" spc="150" dirty="0">
                <a:latin typeface="Times New Roman"/>
                <a:cs typeface="Times New Roman"/>
              </a:rPr>
              <a:t>real-</a:t>
            </a:r>
            <a:r>
              <a:rPr sz="2400" spc="130" dirty="0">
                <a:latin typeface="Times New Roman"/>
                <a:cs typeface="Times New Roman"/>
              </a:rPr>
              <a:t>world</a:t>
            </a:r>
            <a:r>
              <a:rPr sz="2400" spc="45" dirty="0">
                <a:latin typeface="Times New Roman"/>
                <a:cs typeface="Times New Roman"/>
              </a:rPr>
              <a:t> </a:t>
            </a:r>
            <a:r>
              <a:rPr sz="2400" spc="195" dirty="0">
                <a:latin typeface="Times New Roman"/>
                <a:cs typeface="Times New Roman"/>
              </a:rPr>
              <a:t>datasets</a:t>
            </a:r>
            <a:endParaRPr sz="2400" dirty="0">
              <a:latin typeface="Times New Roman"/>
              <a:cs typeface="Times New Roman"/>
            </a:endParaRPr>
          </a:p>
          <a:p>
            <a:pPr marL="286385" indent="-273685">
              <a:lnSpc>
                <a:spcPct val="100000"/>
              </a:lnSpc>
              <a:spcBef>
                <a:spcPts val="1180"/>
              </a:spcBef>
              <a:buClr>
                <a:srgbClr val="FD8537"/>
              </a:buClr>
              <a:buSzPct val="68750"/>
              <a:buFont typeface="Wingdings"/>
              <a:buChar char=""/>
              <a:tabLst>
                <a:tab pos="286385" algn="l"/>
              </a:tabLst>
            </a:pPr>
            <a:r>
              <a:rPr sz="2400" spc="160" dirty="0">
                <a:latin typeface="Times New Roman"/>
                <a:cs typeface="Times New Roman"/>
              </a:rPr>
              <a:t>Perform</a:t>
            </a:r>
            <a:r>
              <a:rPr sz="2400" spc="65" dirty="0">
                <a:latin typeface="Times New Roman"/>
                <a:cs typeface="Times New Roman"/>
              </a:rPr>
              <a:t> </a:t>
            </a:r>
            <a:r>
              <a:rPr sz="2400" spc="120" dirty="0">
                <a:latin typeface="Times New Roman"/>
                <a:cs typeface="Times New Roman"/>
              </a:rPr>
              <a:t>model</a:t>
            </a:r>
            <a:r>
              <a:rPr sz="2400" spc="85" dirty="0">
                <a:latin typeface="Times New Roman"/>
                <a:cs typeface="Times New Roman"/>
              </a:rPr>
              <a:t> </a:t>
            </a:r>
            <a:r>
              <a:rPr sz="2400" spc="225" dirty="0">
                <a:latin typeface="Times New Roman"/>
                <a:cs typeface="Times New Roman"/>
              </a:rPr>
              <a:t>and</a:t>
            </a:r>
            <a:r>
              <a:rPr sz="2400" spc="70" dirty="0">
                <a:latin typeface="Times New Roman"/>
                <a:cs typeface="Times New Roman"/>
              </a:rPr>
              <a:t> </a:t>
            </a:r>
            <a:r>
              <a:rPr sz="2400" spc="204" dirty="0">
                <a:latin typeface="Times New Roman"/>
                <a:cs typeface="Times New Roman"/>
              </a:rPr>
              <a:t>hyperparameter</a:t>
            </a:r>
            <a:r>
              <a:rPr sz="2400" spc="65" dirty="0">
                <a:latin typeface="Times New Roman"/>
                <a:cs typeface="Times New Roman"/>
              </a:rPr>
              <a:t> </a:t>
            </a:r>
            <a:r>
              <a:rPr sz="2400" spc="110" dirty="0">
                <a:latin typeface="Times New Roman"/>
                <a:cs typeface="Times New Roman"/>
              </a:rPr>
              <a:t>selection</a:t>
            </a:r>
            <a:endParaRPr sz="2400" dirty="0">
              <a:latin typeface="Times New Roman"/>
              <a:cs typeface="Times New Roman"/>
            </a:endParaRPr>
          </a:p>
          <a:p>
            <a:pPr marL="286385" indent="-273685">
              <a:lnSpc>
                <a:spcPct val="100000"/>
              </a:lnSpc>
              <a:spcBef>
                <a:spcPts val="1175"/>
              </a:spcBef>
              <a:buClr>
                <a:srgbClr val="FD8537"/>
              </a:buClr>
              <a:buSzPct val="68750"/>
              <a:buFont typeface="Wingdings"/>
              <a:buChar char=""/>
              <a:tabLst>
                <a:tab pos="286385" algn="l"/>
              </a:tabLst>
            </a:pPr>
            <a:r>
              <a:rPr sz="2400" spc="175" dirty="0">
                <a:latin typeface="Times New Roman"/>
                <a:cs typeface="Times New Roman"/>
              </a:rPr>
              <a:t>Elaborate</a:t>
            </a:r>
            <a:r>
              <a:rPr sz="2400" spc="95" dirty="0">
                <a:latin typeface="Times New Roman"/>
                <a:cs typeface="Times New Roman"/>
              </a:rPr>
              <a:t> </a:t>
            </a:r>
            <a:r>
              <a:rPr sz="2400" spc="215" dirty="0">
                <a:latin typeface="Times New Roman"/>
                <a:cs typeface="Times New Roman"/>
              </a:rPr>
              <a:t>the</a:t>
            </a:r>
            <a:r>
              <a:rPr sz="2400" spc="75" dirty="0">
                <a:latin typeface="Times New Roman"/>
                <a:cs typeface="Times New Roman"/>
              </a:rPr>
              <a:t> </a:t>
            </a:r>
            <a:r>
              <a:rPr sz="2400" spc="160" dirty="0">
                <a:latin typeface="Times New Roman"/>
                <a:cs typeface="Times New Roman"/>
              </a:rPr>
              <a:t>limitations</a:t>
            </a:r>
            <a:r>
              <a:rPr sz="2400" spc="50" dirty="0">
                <a:latin typeface="Times New Roman"/>
                <a:cs typeface="Times New Roman"/>
              </a:rPr>
              <a:t> </a:t>
            </a:r>
            <a:r>
              <a:rPr sz="2400" dirty="0">
                <a:latin typeface="Times New Roman"/>
                <a:cs typeface="Times New Roman"/>
              </a:rPr>
              <a:t>of</a:t>
            </a:r>
            <a:r>
              <a:rPr sz="2400" spc="80" dirty="0">
                <a:latin typeface="Times New Roman"/>
                <a:cs typeface="Times New Roman"/>
              </a:rPr>
              <a:t> </a:t>
            </a:r>
            <a:r>
              <a:rPr sz="2400" spc="125" dirty="0">
                <a:latin typeface="Times New Roman"/>
                <a:cs typeface="Times New Roman"/>
              </a:rPr>
              <a:t>ML</a:t>
            </a:r>
            <a:r>
              <a:rPr sz="2400" spc="75" dirty="0">
                <a:latin typeface="Times New Roman"/>
                <a:cs typeface="Times New Roman"/>
              </a:rPr>
              <a:t> </a:t>
            </a:r>
            <a:r>
              <a:rPr sz="2400" spc="125" dirty="0">
                <a:latin typeface="Times New Roman"/>
                <a:cs typeface="Times New Roman"/>
              </a:rPr>
              <a:t>models</a:t>
            </a:r>
            <a:endParaRPr sz="2400" dirty="0">
              <a:latin typeface="Times New Roman"/>
              <a:cs typeface="Times New Roman"/>
            </a:endParaRPr>
          </a:p>
        </p:txBody>
      </p:sp>
      <p:sp>
        <p:nvSpPr>
          <p:cNvPr id="4" name="object 4"/>
          <p:cNvSpPr txBox="1"/>
          <p:nvPr/>
        </p:nvSpPr>
        <p:spPr>
          <a:xfrm>
            <a:off x="8371078" y="5871768"/>
            <a:ext cx="128270" cy="239395"/>
          </a:xfrm>
          <a:prstGeom prst="rect">
            <a:avLst/>
          </a:prstGeom>
        </p:spPr>
        <p:txBody>
          <a:bodyPr vert="horz" wrap="square" lIns="0" tIns="12700" rIns="0" bIns="0" rtlCol="0">
            <a:spAutoFit/>
          </a:bodyPr>
          <a:lstStyle/>
          <a:p>
            <a:pPr marL="12700">
              <a:lnSpc>
                <a:spcPct val="100000"/>
              </a:lnSpc>
              <a:spcBef>
                <a:spcPts val="100"/>
              </a:spcBef>
            </a:pPr>
            <a:r>
              <a:rPr sz="1400" b="1" spc="105" dirty="0">
                <a:solidFill>
                  <a:srgbClr val="FFFFFF"/>
                </a:solidFill>
                <a:latin typeface="Times New Roman"/>
                <a:cs typeface="Times New Roman"/>
              </a:rPr>
              <a:t>9</a:t>
            </a:r>
            <a:endParaRPr sz="14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900" rIns="0" bIns="0" rtlCol="0">
            <a:spAutoFit/>
          </a:bodyPr>
          <a:lstStyle/>
          <a:p>
            <a:pPr marL="12700">
              <a:lnSpc>
                <a:spcPct val="100000"/>
              </a:lnSpc>
              <a:spcBef>
                <a:spcPts val="100"/>
              </a:spcBef>
            </a:pPr>
            <a:r>
              <a:rPr sz="2400" spc="114" dirty="0"/>
              <a:t>GRADING</a:t>
            </a:r>
            <a:endParaRPr sz="2400"/>
          </a:p>
        </p:txBody>
      </p:sp>
      <p:graphicFrame>
        <p:nvGraphicFramePr>
          <p:cNvPr id="3" name="object 3"/>
          <p:cNvGraphicFramePr>
            <a:graphicFrameLocks noGrp="1"/>
          </p:cNvGraphicFramePr>
          <p:nvPr>
            <p:extLst>
              <p:ext uri="{D42A27DB-BD31-4B8C-83A1-F6EECF244321}">
                <p14:modId xmlns:p14="http://schemas.microsoft.com/office/powerpoint/2010/main" val="1996027076"/>
              </p:ext>
            </p:extLst>
          </p:nvPr>
        </p:nvGraphicFramePr>
        <p:xfrm>
          <a:off x="1924050" y="2362200"/>
          <a:ext cx="5295900" cy="2743200"/>
        </p:xfrm>
        <a:graphic>
          <a:graphicData uri="http://schemas.openxmlformats.org/drawingml/2006/table">
            <a:tbl>
              <a:tblPr firstRow="1" bandRow="1">
                <a:tableStyleId>{2D5ABB26-0587-4C30-8999-92F81FD0307C}</a:tableStyleId>
              </a:tblPr>
              <a:tblGrid>
                <a:gridCol w="2647950">
                  <a:extLst>
                    <a:ext uri="{9D8B030D-6E8A-4147-A177-3AD203B41FA5}">
                      <a16:colId xmlns:a16="http://schemas.microsoft.com/office/drawing/2014/main" val="20000"/>
                    </a:ext>
                  </a:extLst>
                </a:gridCol>
                <a:gridCol w="2647950">
                  <a:extLst>
                    <a:ext uri="{9D8B030D-6E8A-4147-A177-3AD203B41FA5}">
                      <a16:colId xmlns:a16="http://schemas.microsoft.com/office/drawing/2014/main" val="20001"/>
                    </a:ext>
                  </a:extLst>
                </a:gridCol>
              </a:tblGrid>
              <a:tr h="685800">
                <a:tc>
                  <a:txBody>
                    <a:bodyPr/>
                    <a:lstStyle/>
                    <a:p>
                      <a:pPr marL="91440">
                        <a:lnSpc>
                          <a:spcPct val="100000"/>
                        </a:lnSpc>
                        <a:spcBef>
                          <a:spcPts val="335"/>
                        </a:spcBef>
                      </a:pPr>
                      <a:r>
                        <a:rPr sz="1800" spc="110" dirty="0">
                          <a:latin typeface="Times New Roman"/>
                          <a:cs typeface="Times New Roman"/>
                        </a:rPr>
                        <a:t>Assignments</a:t>
                      </a:r>
                      <a:endParaRPr sz="1800" dirty="0">
                        <a:latin typeface="Times New Roman"/>
                        <a:cs typeface="Times New Roman"/>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D9CE"/>
                    </a:solidFill>
                  </a:tcPr>
                </a:tc>
                <a:tc>
                  <a:txBody>
                    <a:bodyPr/>
                    <a:lstStyle/>
                    <a:p>
                      <a:pPr marL="92075">
                        <a:lnSpc>
                          <a:spcPct val="100000"/>
                        </a:lnSpc>
                        <a:spcBef>
                          <a:spcPts val="335"/>
                        </a:spcBef>
                      </a:pPr>
                      <a:r>
                        <a:rPr lang="en-US" sz="1800" spc="30" dirty="0">
                          <a:latin typeface="Times New Roman"/>
                          <a:cs typeface="Times New Roman"/>
                        </a:rPr>
                        <a:t>4</a:t>
                      </a:r>
                      <a:r>
                        <a:rPr sz="1800" spc="30" dirty="0">
                          <a:latin typeface="Times New Roman"/>
                          <a:cs typeface="Times New Roman"/>
                        </a:rPr>
                        <a:t>0%</a:t>
                      </a:r>
                      <a:endParaRPr sz="1800" dirty="0">
                        <a:latin typeface="Times New Roman"/>
                        <a:cs typeface="Times New Roman"/>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D9CE"/>
                    </a:solidFill>
                  </a:tcPr>
                </a:tc>
                <a:extLst>
                  <a:ext uri="{0D108BD9-81ED-4DB2-BD59-A6C34878D82A}">
                    <a16:rowId xmlns:a16="http://schemas.microsoft.com/office/drawing/2014/main" val="10000"/>
                  </a:ext>
                </a:extLst>
              </a:tr>
              <a:tr h="685800">
                <a:tc>
                  <a:txBody>
                    <a:bodyPr/>
                    <a:lstStyle/>
                    <a:p>
                      <a:pPr marL="91440">
                        <a:lnSpc>
                          <a:spcPct val="100000"/>
                        </a:lnSpc>
                        <a:spcBef>
                          <a:spcPts val="340"/>
                        </a:spcBef>
                      </a:pPr>
                      <a:r>
                        <a:rPr sz="1800" spc="85" dirty="0">
                          <a:latin typeface="Times New Roman"/>
                          <a:cs typeface="Times New Roman"/>
                        </a:rPr>
                        <a:t>Project</a:t>
                      </a:r>
                      <a:endParaRPr sz="1800">
                        <a:latin typeface="Times New Roman"/>
                        <a:cs typeface="Times New Roman"/>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CE8"/>
                    </a:solidFill>
                  </a:tcPr>
                </a:tc>
                <a:tc>
                  <a:txBody>
                    <a:bodyPr/>
                    <a:lstStyle/>
                    <a:p>
                      <a:pPr marL="92075">
                        <a:lnSpc>
                          <a:spcPct val="100000"/>
                        </a:lnSpc>
                        <a:spcBef>
                          <a:spcPts val="340"/>
                        </a:spcBef>
                      </a:pPr>
                      <a:r>
                        <a:rPr lang="en-US" sz="1800" spc="35" dirty="0">
                          <a:latin typeface="Times New Roman"/>
                          <a:cs typeface="Times New Roman"/>
                        </a:rPr>
                        <a:t>3</a:t>
                      </a:r>
                      <a:r>
                        <a:rPr sz="1800" spc="35" dirty="0">
                          <a:latin typeface="Times New Roman"/>
                          <a:cs typeface="Times New Roman"/>
                        </a:rPr>
                        <a:t>0%</a:t>
                      </a:r>
                      <a:endParaRPr sz="1800" dirty="0">
                        <a:latin typeface="Times New Roman"/>
                        <a:cs typeface="Times New Roman"/>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CE8"/>
                    </a:solidFill>
                  </a:tcPr>
                </a:tc>
                <a:extLst>
                  <a:ext uri="{0D108BD9-81ED-4DB2-BD59-A6C34878D82A}">
                    <a16:rowId xmlns:a16="http://schemas.microsoft.com/office/drawing/2014/main" val="10001"/>
                  </a:ext>
                </a:extLst>
              </a:tr>
              <a:tr h="685800">
                <a:tc>
                  <a:txBody>
                    <a:bodyPr/>
                    <a:lstStyle/>
                    <a:p>
                      <a:pPr marL="91440">
                        <a:lnSpc>
                          <a:spcPct val="100000"/>
                        </a:lnSpc>
                        <a:spcBef>
                          <a:spcPts val="340"/>
                        </a:spcBef>
                      </a:pPr>
                      <a:r>
                        <a:rPr sz="1800" spc="135" dirty="0">
                          <a:latin typeface="Times New Roman"/>
                          <a:cs typeface="Times New Roman"/>
                        </a:rPr>
                        <a:t>Midterm</a:t>
                      </a:r>
                      <a:r>
                        <a:rPr sz="1800" spc="55" dirty="0">
                          <a:latin typeface="Times New Roman"/>
                          <a:cs typeface="Times New Roman"/>
                        </a:rPr>
                        <a:t> </a:t>
                      </a:r>
                      <a:r>
                        <a:rPr sz="1800" spc="130" dirty="0">
                          <a:latin typeface="Times New Roman"/>
                          <a:cs typeface="Times New Roman"/>
                        </a:rPr>
                        <a:t>Exam</a:t>
                      </a:r>
                      <a:endParaRPr sz="1800">
                        <a:latin typeface="Times New Roman"/>
                        <a:cs typeface="Times New Roman"/>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D9CE"/>
                    </a:solidFill>
                  </a:tcPr>
                </a:tc>
                <a:tc>
                  <a:txBody>
                    <a:bodyPr/>
                    <a:lstStyle/>
                    <a:p>
                      <a:pPr marL="92075">
                        <a:lnSpc>
                          <a:spcPct val="100000"/>
                        </a:lnSpc>
                        <a:spcBef>
                          <a:spcPts val="340"/>
                        </a:spcBef>
                      </a:pPr>
                      <a:r>
                        <a:rPr lang="en-US" sz="1800" spc="35" dirty="0">
                          <a:latin typeface="Times New Roman"/>
                          <a:cs typeface="Times New Roman"/>
                        </a:rPr>
                        <a:t>15</a:t>
                      </a:r>
                      <a:r>
                        <a:rPr sz="1800" spc="35" dirty="0">
                          <a:latin typeface="Times New Roman"/>
                          <a:cs typeface="Times New Roman"/>
                        </a:rPr>
                        <a:t>%</a:t>
                      </a:r>
                      <a:endParaRPr sz="1800" dirty="0">
                        <a:latin typeface="Times New Roman"/>
                        <a:cs typeface="Times New Roman"/>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D9CE"/>
                    </a:solidFill>
                  </a:tcPr>
                </a:tc>
                <a:extLst>
                  <a:ext uri="{0D108BD9-81ED-4DB2-BD59-A6C34878D82A}">
                    <a16:rowId xmlns:a16="http://schemas.microsoft.com/office/drawing/2014/main" val="10002"/>
                  </a:ext>
                </a:extLst>
              </a:tr>
              <a:tr h="685800">
                <a:tc>
                  <a:txBody>
                    <a:bodyPr/>
                    <a:lstStyle/>
                    <a:p>
                      <a:pPr marL="91440">
                        <a:lnSpc>
                          <a:spcPct val="100000"/>
                        </a:lnSpc>
                        <a:spcBef>
                          <a:spcPts val="340"/>
                        </a:spcBef>
                      </a:pPr>
                      <a:r>
                        <a:rPr sz="1800" spc="140" dirty="0">
                          <a:latin typeface="Times New Roman"/>
                          <a:cs typeface="Times New Roman"/>
                        </a:rPr>
                        <a:t>Final</a:t>
                      </a:r>
                      <a:r>
                        <a:rPr sz="1800" spc="45" dirty="0">
                          <a:latin typeface="Times New Roman"/>
                          <a:cs typeface="Times New Roman"/>
                        </a:rPr>
                        <a:t> </a:t>
                      </a:r>
                      <a:r>
                        <a:rPr sz="1800" spc="130" dirty="0">
                          <a:latin typeface="Times New Roman"/>
                          <a:cs typeface="Times New Roman"/>
                        </a:rPr>
                        <a:t>Exam</a:t>
                      </a:r>
                      <a:endParaRPr sz="1800">
                        <a:latin typeface="Times New Roman"/>
                        <a:cs typeface="Times New Roman"/>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CE8"/>
                    </a:solidFill>
                  </a:tcPr>
                </a:tc>
                <a:tc>
                  <a:txBody>
                    <a:bodyPr/>
                    <a:lstStyle/>
                    <a:p>
                      <a:pPr marL="92075">
                        <a:lnSpc>
                          <a:spcPct val="100000"/>
                        </a:lnSpc>
                        <a:spcBef>
                          <a:spcPts val="340"/>
                        </a:spcBef>
                      </a:pPr>
                      <a:r>
                        <a:rPr lang="en-US" sz="1800" spc="35" dirty="0">
                          <a:latin typeface="Times New Roman"/>
                          <a:cs typeface="Times New Roman"/>
                        </a:rPr>
                        <a:t>15</a:t>
                      </a:r>
                      <a:r>
                        <a:rPr sz="1800" spc="35" dirty="0">
                          <a:latin typeface="Times New Roman"/>
                          <a:cs typeface="Times New Roman"/>
                        </a:rPr>
                        <a:t>%</a:t>
                      </a:r>
                      <a:endParaRPr sz="1800" dirty="0">
                        <a:latin typeface="Times New Roman"/>
                        <a:cs typeface="Times New Roman"/>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CE8"/>
                    </a:solidFill>
                  </a:tcPr>
                </a:tc>
                <a:extLst>
                  <a:ext uri="{0D108BD9-81ED-4DB2-BD59-A6C34878D82A}">
                    <a16:rowId xmlns:a16="http://schemas.microsoft.com/office/drawing/2014/main" val="10003"/>
                  </a:ext>
                </a:extLst>
              </a:tr>
            </a:tbl>
          </a:graphicData>
        </a:graphic>
      </p:graphicFrame>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13</a:t>
            </a:r>
            <a:endParaRPr sz="14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cap="small" spc="160" dirty="0"/>
              <a:t>Assignments</a:t>
            </a:r>
            <a:r>
              <a:rPr cap="small" spc="260" dirty="0"/>
              <a:t> </a:t>
            </a:r>
            <a:r>
              <a:rPr cap="small" spc="-25" dirty="0"/>
              <a:t>(</a:t>
            </a:r>
            <a:r>
              <a:rPr lang="en-US" cap="small" spc="-25" dirty="0"/>
              <a:t>4</a:t>
            </a:r>
            <a:r>
              <a:rPr cap="small" spc="-25" dirty="0"/>
              <a:t>0%)</a:t>
            </a:r>
          </a:p>
        </p:txBody>
      </p:sp>
      <p:sp>
        <p:nvSpPr>
          <p:cNvPr id="3" name="object 3"/>
          <p:cNvSpPr txBox="1"/>
          <p:nvPr/>
        </p:nvSpPr>
        <p:spPr>
          <a:xfrm>
            <a:off x="535940" y="1551711"/>
            <a:ext cx="5182235" cy="4467890"/>
          </a:xfrm>
          <a:prstGeom prst="rect">
            <a:avLst/>
          </a:prstGeom>
        </p:spPr>
        <p:txBody>
          <a:bodyPr vert="horz" wrap="square" lIns="0" tIns="88900" rIns="0" bIns="0" rtlCol="0">
            <a:spAutoFit/>
          </a:bodyPr>
          <a:lstStyle/>
          <a:p>
            <a:pPr marL="286385" indent="-273685">
              <a:lnSpc>
                <a:spcPct val="100000"/>
              </a:lnSpc>
              <a:spcBef>
                <a:spcPts val="700"/>
              </a:spcBef>
              <a:buClr>
                <a:srgbClr val="FD8537"/>
              </a:buClr>
              <a:buSzPct val="68181"/>
              <a:buFont typeface="Wingdings"/>
              <a:buChar char=""/>
              <a:tabLst>
                <a:tab pos="286385" algn="l"/>
              </a:tabLst>
            </a:pPr>
            <a:r>
              <a:rPr sz="2200" spc="120" dirty="0">
                <a:latin typeface="Times New Roman"/>
                <a:cs typeface="Times New Roman"/>
              </a:rPr>
              <a:t>5</a:t>
            </a:r>
            <a:r>
              <a:rPr sz="2200" spc="65" dirty="0">
                <a:latin typeface="Times New Roman"/>
                <a:cs typeface="Times New Roman"/>
              </a:rPr>
              <a:t> </a:t>
            </a:r>
            <a:r>
              <a:rPr sz="2200" spc="120" dirty="0">
                <a:latin typeface="Times New Roman"/>
                <a:cs typeface="Times New Roman"/>
              </a:rPr>
              <a:t>–</a:t>
            </a:r>
            <a:r>
              <a:rPr sz="2200" spc="60" dirty="0">
                <a:latin typeface="Times New Roman"/>
                <a:cs typeface="Times New Roman"/>
              </a:rPr>
              <a:t> </a:t>
            </a:r>
            <a:r>
              <a:rPr sz="2200" spc="120" dirty="0">
                <a:latin typeface="Times New Roman"/>
                <a:cs typeface="Times New Roman"/>
              </a:rPr>
              <a:t>7</a:t>
            </a:r>
            <a:r>
              <a:rPr sz="2200" spc="60" dirty="0">
                <a:latin typeface="Times New Roman"/>
                <a:cs typeface="Times New Roman"/>
              </a:rPr>
              <a:t> </a:t>
            </a:r>
            <a:r>
              <a:rPr sz="2200" spc="165" dirty="0">
                <a:latin typeface="Times New Roman"/>
                <a:cs typeface="Times New Roman"/>
              </a:rPr>
              <a:t>assignments</a:t>
            </a:r>
            <a:endParaRPr sz="2200" dirty="0">
              <a:latin typeface="Times New Roman"/>
              <a:cs typeface="Times New Roman"/>
            </a:endParaRPr>
          </a:p>
          <a:p>
            <a:pPr marL="286385" indent="-273685">
              <a:lnSpc>
                <a:spcPct val="100000"/>
              </a:lnSpc>
              <a:spcBef>
                <a:spcPts val="605"/>
              </a:spcBef>
              <a:buClr>
                <a:srgbClr val="FD8537"/>
              </a:buClr>
              <a:buSzPct val="68181"/>
              <a:buFont typeface="Wingdings"/>
              <a:buChar char=""/>
              <a:tabLst>
                <a:tab pos="286385" algn="l"/>
              </a:tabLst>
            </a:pPr>
            <a:r>
              <a:rPr sz="2200" spc="120" dirty="0">
                <a:latin typeface="Times New Roman"/>
                <a:cs typeface="Times New Roman"/>
              </a:rPr>
              <a:t>Most</a:t>
            </a:r>
            <a:r>
              <a:rPr sz="2200" spc="55" dirty="0">
                <a:latin typeface="Times New Roman"/>
                <a:cs typeface="Times New Roman"/>
              </a:rPr>
              <a:t> </a:t>
            </a:r>
            <a:r>
              <a:rPr sz="2200" spc="175" dirty="0">
                <a:latin typeface="Times New Roman"/>
                <a:cs typeface="Times New Roman"/>
              </a:rPr>
              <a:t>assignments</a:t>
            </a:r>
            <a:r>
              <a:rPr sz="2200" spc="40" dirty="0">
                <a:latin typeface="Times New Roman"/>
                <a:cs typeface="Times New Roman"/>
              </a:rPr>
              <a:t> </a:t>
            </a:r>
            <a:r>
              <a:rPr sz="2200" spc="85" dirty="0">
                <a:latin typeface="Times New Roman"/>
                <a:cs typeface="Times New Roman"/>
              </a:rPr>
              <a:t>will</a:t>
            </a:r>
            <a:r>
              <a:rPr sz="2200" spc="60" dirty="0">
                <a:latin typeface="Times New Roman"/>
                <a:cs typeface="Times New Roman"/>
              </a:rPr>
              <a:t> </a:t>
            </a:r>
            <a:r>
              <a:rPr sz="2200" spc="165" dirty="0">
                <a:latin typeface="Times New Roman"/>
                <a:cs typeface="Times New Roman"/>
              </a:rPr>
              <a:t>have</a:t>
            </a:r>
            <a:r>
              <a:rPr sz="2200" spc="85" dirty="0">
                <a:latin typeface="Times New Roman"/>
                <a:cs typeface="Times New Roman"/>
              </a:rPr>
              <a:t> </a:t>
            </a:r>
            <a:r>
              <a:rPr sz="2200" spc="110" dirty="0">
                <a:latin typeface="Times New Roman"/>
                <a:cs typeface="Times New Roman"/>
              </a:rPr>
              <a:t>two</a:t>
            </a:r>
            <a:r>
              <a:rPr sz="2200" spc="65" dirty="0">
                <a:latin typeface="Times New Roman"/>
                <a:cs typeface="Times New Roman"/>
              </a:rPr>
              <a:t> </a:t>
            </a:r>
            <a:r>
              <a:rPr sz="2200" spc="195" dirty="0">
                <a:latin typeface="Times New Roman"/>
                <a:cs typeface="Times New Roman"/>
              </a:rPr>
              <a:t>parts</a:t>
            </a:r>
            <a:endParaRPr sz="2200" dirty="0">
              <a:latin typeface="Times New Roman"/>
              <a:cs typeface="Times New Roman"/>
            </a:endParaRPr>
          </a:p>
          <a:p>
            <a:pPr marL="652780" lvl="1" indent="-274955">
              <a:lnSpc>
                <a:spcPct val="100000"/>
              </a:lnSpc>
              <a:spcBef>
                <a:spcPts val="470"/>
              </a:spcBef>
              <a:buClr>
                <a:srgbClr val="FD8537"/>
              </a:buClr>
              <a:buSzPct val="78947"/>
              <a:buFont typeface="Wingdings 2"/>
              <a:buChar char=""/>
              <a:tabLst>
                <a:tab pos="652780" algn="l"/>
              </a:tabLst>
            </a:pPr>
            <a:r>
              <a:rPr sz="1900" spc="135" dirty="0">
                <a:latin typeface="Times New Roman"/>
                <a:cs typeface="Times New Roman"/>
              </a:rPr>
              <a:t>Written</a:t>
            </a:r>
            <a:endParaRPr sz="1900" dirty="0">
              <a:latin typeface="Times New Roman"/>
              <a:cs typeface="Times New Roman"/>
            </a:endParaRPr>
          </a:p>
          <a:p>
            <a:pPr marL="652780" lvl="1" indent="-274955">
              <a:lnSpc>
                <a:spcPct val="100000"/>
              </a:lnSpc>
              <a:spcBef>
                <a:spcPts val="455"/>
              </a:spcBef>
              <a:buClr>
                <a:srgbClr val="FD8537"/>
              </a:buClr>
              <a:buSzPct val="78947"/>
              <a:buFont typeface="Wingdings 2"/>
              <a:buChar char=""/>
              <a:tabLst>
                <a:tab pos="652780" algn="l"/>
              </a:tabLst>
            </a:pPr>
            <a:r>
              <a:rPr sz="1900" spc="130" dirty="0">
                <a:latin typeface="Times New Roman"/>
                <a:cs typeface="Times New Roman"/>
              </a:rPr>
              <a:t>Programming</a:t>
            </a:r>
            <a:endParaRPr sz="1900" dirty="0">
              <a:latin typeface="Times New Roman"/>
              <a:cs typeface="Times New Roman"/>
            </a:endParaRPr>
          </a:p>
          <a:p>
            <a:pPr marL="286385" indent="-273685">
              <a:lnSpc>
                <a:spcPct val="100000"/>
              </a:lnSpc>
              <a:spcBef>
                <a:spcPts val="585"/>
              </a:spcBef>
              <a:buClr>
                <a:srgbClr val="FD8537"/>
              </a:buClr>
              <a:buSzPct val="68181"/>
              <a:buFont typeface="Wingdings"/>
              <a:buChar char=""/>
              <a:tabLst>
                <a:tab pos="286385" algn="l"/>
              </a:tabLst>
            </a:pPr>
            <a:r>
              <a:rPr sz="2200" spc="114" dirty="0">
                <a:latin typeface="Times New Roman"/>
                <a:cs typeface="Times New Roman"/>
              </a:rPr>
              <a:t>Possible</a:t>
            </a:r>
            <a:r>
              <a:rPr sz="2200" spc="50" dirty="0">
                <a:latin typeface="Times New Roman"/>
                <a:cs typeface="Times New Roman"/>
              </a:rPr>
              <a:t> </a:t>
            </a:r>
            <a:r>
              <a:rPr sz="2200" spc="175" dirty="0">
                <a:latin typeface="Times New Roman"/>
                <a:cs typeface="Times New Roman"/>
              </a:rPr>
              <a:t>assignment</a:t>
            </a:r>
            <a:r>
              <a:rPr sz="2200" spc="65" dirty="0">
                <a:latin typeface="Times New Roman"/>
                <a:cs typeface="Times New Roman"/>
              </a:rPr>
              <a:t> </a:t>
            </a:r>
            <a:r>
              <a:rPr sz="2200" spc="90" dirty="0">
                <a:latin typeface="Times New Roman"/>
                <a:cs typeface="Times New Roman"/>
              </a:rPr>
              <a:t>topics</a:t>
            </a:r>
            <a:endParaRPr sz="2200" dirty="0">
              <a:latin typeface="Times New Roman"/>
              <a:cs typeface="Times New Roman"/>
            </a:endParaRPr>
          </a:p>
          <a:p>
            <a:pPr marL="652780" lvl="1" indent="-274955">
              <a:lnSpc>
                <a:spcPct val="100000"/>
              </a:lnSpc>
              <a:spcBef>
                <a:spcPts val="470"/>
              </a:spcBef>
              <a:buClr>
                <a:srgbClr val="FD8537"/>
              </a:buClr>
              <a:buSzPct val="78947"/>
              <a:buFont typeface="Wingdings 2"/>
              <a:buChar char=""/>
              <a:tabLst>
                <a:tab pos="652780" algn="l"/>
              </a:tabLst>
            </a:pPr>
            <a:r>
              <a:rPr lang="en-US" sz="1900" spc="80" dirty="0">
                <a:latin typeface="Times New Roman"/>
                <a:cs typeface="Times New Roman"/>
              </a:rPr>
              <a:t>Linear regression</a:t>
            </a:r>
            <a:endParaRPr sz="1900" dirty="0">
              <a:latin typeface="Times New Roman"/>
              <a:cs typeface="Times New Roman"/>
            </a:endParaRPr>
          </a:p>
          <a:p>
            <a:pPr marL="652780" lvl="1" indent="-274955">
              <a:lnSpc>
                <a:spcPct val="100000"/>
              </a:lnSpc>
              <a:spcBef>
                <a:spcPts val="459"/>
              </a:spcBef>
              <a:buClr>
                <a:srgbClr val="FD8537"/>
              </a:buClr>
              <a:buSzPct val="78947"/>
              <a:buFont typeface="Wingdings 2"/>
              <a:buChar char=""/>
              <a:tabLst>
                <a:tab pos="652780" algn="l"/>
              </a:tabLst>
            </a:pPr>
            <a:r>
              <a:rPr sz="1900" spc="120" dirty="0">
                <a:latin typeface="Times New Roman"/>
                <a:cs typeface="Times New Roman"/>
              </a:rPr>
              <a:t>Naïve</a:t>
            </a:r>
            <a:r>
              <a:rPr sz="1900" spc="70" dirty="0">
                <a:latin typeface="Times New Roman"/>
                <a:cs typeface="Times New Roman"/>
              </a:rPr>
              <a:t> </a:t>
            </a:r>
            <a:r>
              <a:rPr sz="1900" spc="110" dirty="0">
                <a:latin typeface="Times New Roman"/>
                <a:cs typeface="Times New Roman"/>
              </a:rPr>
              <a:t>Bayes</a:t>
            </a:r>
            <a:endParaRPr sz="1900" dirty="0">
              <a:latin typeface="Times New Roman"/>
              <a:cs typeface="Times New Roman"/>
            </a:endParaRPr>
          </a:p>
          <a:p>
            <a:pPr marL="652780" lvl="1" indent="-274955">
              <a:lnSpc>
                <a:spcPct val="100000"/>
              </a:lnSpc>
              <a:spcBef>
                <a:spcPts val="455"/>
              </a:spcBef>
              <a:buClr>
                <a:srgbClr val="FD8537"/>
              </a:buClr>
              <a:buSzPct val="78947"/>
              <a:buFont typeface="Wingdings 2"/>
              <a:buChar char=""/>
              <a:tabLst>
                <a:tab pos="652780" algn="l"/>
              </a:tabLst>
            </a:pPr>
            <a:r>
              <a:rPr sz="1900" spc="75" dirty="0">
                <a:latin typeface="Times New Roman"/>
                <a:cs typeface="Times New Roman"/>
              </a:rPr>
              <a:t>Logistic</a:t>
            </a:r>
            <a:r>
              <a:rPr sz="1900" spc="60" dirty="0">
                <a:latin typeface="Times New Roman"/>
                <a:cs typeface="Times New Roman"/>
              </a:rPr>
              <a:t> </a:t>
            </a:r>
            <a:r>
              <a:rPr sz="1900" spc="105" dirty="0">
                <a:latin typeface="Times New Roman"/>
                <a:cs typeface="Times New Roman"/>
              </a:rPr>
              <a:t>regression</a:t>
            </a:r>
            <a:endParaRPr sz="1900" dirty="0">
              <a:latin typeface="Times New Roman"/>
              <a:cs typeface="Times New Roman"/>
            </a:endParaRPr>
          </a:p>
          <a:p>
            <a:pPr marL="652780" lvl="1" indent="-274955">
              <a:lnSpc>
                <a:spcPct val="100000"/>
              </a:lnSpc>
              <a:spcBef>
                <a:spcPts val="455"/>
              </a:spcBef>
              <a:buClr>
                <a:srgbClr val="FD8537"/>
              </a:buClr>
              <a:buSzPct val="78947"/>
              <a:buFont typeface="Wingdings 2"/>
              <a:buChar char=""/>
              <a:tabLst>
                <a:tab pos="652780" algn="l"/>
              </a:tabLst>
            </a:pPr>
            <a:r>
              <a:rPr lang="en-US" sz="1900" spc="95" dirty="0">
                <a:latin typeface="Times New Roman"/>
                <a:cs typeface="Times New Roman"/>
              </a:rPr>
              <a:t>PCA</a:t>
            </a:r>
            <a:endParaRPr sz="1900" dirty="0">
              <a:latin typeface="Times New Roman"/>
              <a:cs typeface="Times New Roman"/>
            </a:endParaRPr>
          </a:p>
          <a:p>
            <a:pPr marL="377825" lvl="1" indent="106680">
              <a:lnSpc>
                <a:spcPct val="100000"/>
              </a:lnSpc>
              <a:spcBef>
                <a:spcPts val="455"/>
              </a:spcBef>
              <a:buFont typeface="Wingdings 2"/>
              <a:buChar char=""/>
              <a:tabLst>
                <a:tab pos="484505" algn="l"/>
                <a:tab pos="652780" algn="l"/>
              </a:tabLst>
            </a:pPr>
            <a:r>
              <a:rPr sz="1500" dirty="0">
                <a:solidFill>
                  <a:srgbClr val="FD8537"/>
                </a:solidFill>
                <a:latin typeface="Times New Roman"/>
                <a:cs typeface="Times New Roman"/>
              </a:rPr>
              <a:t>	</a:t>
            </a:r>
            <a:r>
              <a:rPr sz="1900" spc="65" dirty="0">
                <a:latin typeface="Times New Roman"/>
                <a:cs typeface="Times New Roman"/>
              </a:rPr>
              <a:t>SVMs</a:t>
            </a:r>
            <a:endParaRPr sz="1900" dirty="0">
              <a:latin typeface="Times New Roman"/>
              <a:cs typeface="Times New Roman"/>
            </a:endParaRPr>
          </a:p>
          <a:p>
            <a:pPr marL="652780" lvl="1" indent="-274955">
              <a:lnSpc>
                <a:spcPct val="100000"/>
              </a:lnSpc>
              <a:spcBef>
                <a:spcPts val="459"/>
              </a:spcBef>
              <a:buClr>
                <a:srgbClr val="FD8537"/>
              </a:buClr>
              <a:buSzPct val="78947"/>
              <a:buFont typeface="Wingdings 2"/>
              <a:buChar char=""/>
              <a:tabLst>
                <a:tab pos="652780" algn="l"/>
              </a:tabLst>
            </a:pPr>
            <a:r>
              <a:rPr sz="1900" spc="160" dirty="0">
                <a:latin typeface="Times New Roman"/>
                <a:cs typeface="Times New Roman"/>
              </a:rPr>
              <a:t>Neural</a:t>
            </a:r>
            <a:r>
              <a:rPr sz="1900" spc="50" dirty="0">
                <a:latin typeface="Times New Roman"/>
                <a:cs typeface="Times New Roman"/>
              </a:rPr>
              <a:t> </a:t>
            </a:r>
            <a:r>
              <a:rPr sz="1900" spc="125" dirty="0">
                <a:latin typeface="Times New Roman"/>
                <a:cs typeface="Times New Roman"/>
              </a:rPr>
              <a:t>networks</a:t>
            </a:r>
            <a:endParaRPr sz="1900" dirty="0">
              <a:latin typeface="Times New Roman"/>
              <a:cs typeface="Times New Roman"/>
            </a:endParaRPr>
          </a:p>
          <a:p>
            <a:pPr marL="652780" lvl="1" indent="-274955">
              <a:lnSpc>
                <a:spcPct val="100000"/>
              </a:lnSpc>
              <a:spcBef>
                <a:spcPts val="455"/>
              </a:spcBef>
              <a:buClr>
                <a:srgbClr val="FD8537"/>
              </a:buClr>
              <a:buSzPct val="78947"/>
              <a:buFont typeface="Wingdings 2"/>
              <a:buChar char=""/>
              <a:tabLst>
                <a:tab pos="652780" algn="l"/>
              </a:tabLst>
            </a:pPr>
            <a:r>
              <a:rPr sz="1900" spc="120" dirty="0">
                <a:latin typeface="Times New Roman"/>
                <a:cs typeface="Times New Roman"/>
              </a:rPr>
              <a:t>Clustering</a:t>
            </a:r>
            <a:endParaRPr sz="1900" dirty="0">
              <a:latin typeface="Times New Roman"/>
              <a:cs typeface="Times New Roman"/>
            </a:endParaRPr>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14</a:t>
            </a:r>
            <a:endParaRPr sz="14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37735"/>
            <a:ext cx="8229600" cy="505267"/>
          </a:xfrm>
          <a:prstGeom prst="rect">
            <a:avLst/>
          </a:prstGeom>
        </p:spPr>
        <p:txBody>
          <a:bodyPr vert="horz" wrap="square" lIns="0" tIns="12700" rIns="0" bIns="0" rtlCol="0">
            <a:spAutoFit/>
          </a:bodyPr>
          <a:lstStyle/>
          <a:p>
            <a:pPr marL="12700">
              <a:lnSpc>
                <a:spcPct val="100000"/>
              </a:lnSpc>
              <a:spcBef>
                <a:spcPts val="100"/>
              </a:spcBef>
            </a:pPr>
            <a:r>
              <a:rPr cap="small" spc="204" dirty="0"/>
              <a:t>Project</a:t>
            </a:r>
            <a:r>
              <a:rPr cap="small" spc="265" dirty="0"/>
              <a:t> </a:t>
            </a:r>
            <a:r>
              <a:rPr cap="small" spc="-15" dirty="0"/>
              <a:t>(</a:t>
            </a:r>
            <a:r>
              <a:rPr lang="en-US" cap="small" spc="-15" dirty="0"/>
              <a:t>3</a:t>
            </a:r>
            <a:r>
              <a:rPr cap="small" spc="-15" dirty="0"/>
              <a:t>0%)</a:t>
            </a:r>
          </a:p>
        </p:txBody>
      </p:sp>
      <p:sp>
        <p:nvSpPr>
          <p:cNvPr id="3" name="object 3"/>
          <p:cNvSpPr txBox="1"/>
          <p:nvPr/>
        </p:nvSpPr>
        <p:spPr>
          <a:xfrm>
            <a:off x="535940" y="1508125"/>
            <a:ext cx="7031355" cy="4203587"/>
          </a:xfrm>
          <a:prstGeom prst="rect">
            <a:avLst/>
          </a:prstGeom>
        </p:spPr>
        <p:txBody>
          <a:bodyPr vert="horz" wrap="square" lIns="0" tIns="161925" rIns="0" bIns="0" rtlCol="0">
            <a:spAutoFit/>
          </a:bodyPr>
          <a:lstStyle/>
          <a:p>
            <a:pPr marL="286385" indent="-273685">
              <a:lnSpc>
                <a:spcPct val="100000"/>
              </a:lnSpc>
              <a:spcBef>
                <a:spcPts val="1275"/>
              </a:spcBef>
              <a:buClr>
                <a:srgbClr val="FD8537"/>
              </a:buClr>
              <a:buSzPct val="68750"/>
              <a:buFont typeface="Wingdings"/>
              <a:buChar char=""/>
              <a:tabLst>
                <a:tab pos="286385" algn="l"/>
              </a:tabLst>
            </a:pPr>
            <a:r>
              <a:rPr sz="2400" spc="130" dirty="0">
                <a:latin typeface="Times New Roman"/>
                <a:cs typeface="Times New Roman"/>
              </a:rPr>
              <a:t>One-</a:t>
            </a:r>
            <a:r>
              <a:rPr sz="2400" spc="204" dirty="0">
                <a:latin typeface="Times New Roman"/>
                <a:cs typeface="Times New Roman"/>
              </a:rPr>
              <a:t>month</a:t>
            </a:r>
            <a:r>
              <a:rPr sz="2400" spc="60" dirty="0">
                <a:latin typeface="Times New Roman"/>
                <a:cs typeface="Times New Roman"/>
              </a:rPr>
              <a:t> </a:t>
            </a:r>
            <a:r>
              <a:rPr sz="2400" spc="100" dirty="0">
                <a:latin typeface="Times New Roman"/>
                <a:cs typeface="Times New Roman"/>
              </a:rPr>
              <a:t>long</a:t>
            </a:r>
            <a:r>
              <a:rPr sz="2400" spc="70" dirty="0">
                <a:latin typeface="Times New Roman"/>
                <a:cs typeface="Times New Roman"/>
              </a:rPr>
              <a:t> </a:t>
            </a:r>
            <a:r>
              <a:rPr sz="2400" spc="105" dirty="0">
                <a:latin typeface="Times New Roman"/>
                <a:cs typeface="Times New Roman"/>
              </a:rPr>
              <a:t>project</a:t>
            </a:r>
            <a:endParaRPr sz="2400" dirty="0">
              <a:latin typeface="Times New Roman"/>
              <a:cs typeface="Times New Roman"/>
            </a:endParaRPr>
          </a:p>
          <a:p>
            <a:pPr marL="286385" indent="-273685">
              <a:lnSpc>
                <a:spcPct val="100000"/>
              </a:lnSpc>
              <a:spcBef>
                <a:spcPts val="1180"/>
              </a:spcBef>
              <a:buClr>
                <a:srgbClr val="FD8537"/>
              </a:buClr>
              <a:buSzPct val="68750"/>
              <a:buFont typeface="Wingdings"/>
              <a:buChar char=""/>
              <a:tabLst>
                <a:tab pos="286385" algn="l"/>
              </a:tabLst>
            </a:pPr>
            <a:r>
              <a:rPr sz="2400" spc="85" dirty="0">
                <a:latin typeface="Times New Roman"/>
                <a:cs typeface="Times New Roman"/>
              </a:rPr>
              <a:t>Will</a:t>
            </a:r>
            <a:r>
              <a:rPr sz="2400" spc="55" dirty="0">
                <a:latin typeface="Times New Roman"/>
                <a:cs typeface="Times New Roman"/>
              </a:rPr>
              <a:t> </a:t>
            </a:r>
            <a:r>
              <a:rPr sz="2400" spc="130" dirty="0">
                <a:latin typeface="Times New Roman"/>
                <a:cs typeface="Times New Roman"/>
              </a:rPr>
              <a:t>consist</a:t>
            </a:r>
            <a:r>
              <a:rPr sz="2400" spc="45" dirty="0">
                <a:latin typeface="Times New Roman"/>
                <a:cs typeface="Times New Roman"/>
              </a:rPr>
              <a:t> </a:t>
            </a:r>
            <a:r>
              <a:rPr sz="2400" spc="-25" dirty="0">
                <a:latin typeface="Times New Roman"/>
                <a:cs typeface="Times New Roman"/>
              </a:rPr>
              <a:t>of</a:t>
            </a:r>
            <a:endParaRPr sz="2400" dirty="0">
              <a:latin typeface="Times New Roman"/>
              <a:cs typeface="Times New Roman"/>
            </a:endParaRPr>
          </a:p>
          <a:p>
            <a:pPr marL="652780" lvl="1" indent="-274955">
              <a:lnSpc>
                <a:spcPct val="100000"/>
              </a:lnSpc>
              <a:spcBef>
                <a:spcPts val="1055"/>
              </a:spcBef>
              <a:buClr>
                <a:srgbClr val="FD8537"/>
              </a:buClr>
              <a:buSzPct val="78571"/>
              <a:buFont typeface="Wingdings 2"/>
              <a:buChar char=""/>
              <a:tabLst>
                <a:tab pos="652780" algn="l"/>
              </a:tabLst>
            </a:pPr>
            <a:r>
              <a:rPr sz="2100" spc="150" dirty="0">
                <a:latin typeface="Times New Roman"/>
                <a:cs typeface="Times New Roman"/>
              </a:rPr>
              <a:t>Programming</a:t>
            </a:r>
            <a:endParaRPr sz="2100" dirty="0">
              <a:latin typeface="Times New Roman"/>
              <a:cs typeface="Times New Roman"/>
            </a:endParaRPr>
          </a:p>
          <a:p>
            <a:pPr marL="652780" lvl="1" indent="-274955">
              <a:lnSpc>
                <a:spcPct val="100000"/>
              </a:lnSpc>
              <a:spcBef>
                <a:spcPts val="1010"/>
              </a:spcBef>
              <a:buClr>
                <a:srgbClr val="FD8537"/>
              </a:buClr>
              <a:buSzPct val="78571"/>
              <a:buFont typeface="Wingdings 2"/>
              <a:buChar char=""/>
              <a:tabLst>
                <a:tab pos="652780" algn="l"/>
              </a:tabLst>
            </a:pPr>
            <a:r>
              <a:rPr sz="2100" dirty="0">
                <a:latin typeface="Times New Roman"/>
                <a:cs typeface="Times New Roman"/>
              </a:rPr>
              <a:t>A</a:t>
            </a:r>
            <a:r>
              <a:rPr sz="2100" spc="55" dirty="0">
                <a:latin typeface="Times New Roman"/>
                <a:cs typeface="Times New Roman"/>
              </a:rPr>
              <a:t> </a:t>
            </a:r>
            <a:r>
              <a:rPr sz="2100" spc="165" dirty="0">
                <a:latin typeface="Times New Roman"/>
                <a:cs typeface="Times New Roman"/>
              </a:rPr>
              <a:t>presentation</a:t>
            </a:r>
            <a:r>
              <a:rPr sz="2100" spc="50" dirty="0">
                <a:latin typeface="Times New Roman"/>
                <a:cs typeface="Times New Roman"/>
              </a:rPr>
              <a:t> </a:t>
            </a:r>
            <a:r>
              <a:rPr sz="2100" spc="130" dirty="0">
                <a:latin typeface="Times New Roman"/>
                <a:cs typeface="Times New Roman"/>
              </a:rPr>
              <a:t>document</a:t>
            </a:r>
            <a:endParaRPr sz="2100" dirty="0">
              <a:latin typeface="Times New Roman"/>
              <a:cs typeface="Times New Roman"/>
            </a:endParaRPr>
          </a:p>
          <a:p>
            <a:pPr marL="652780" lvl="1" indent="-274955">
              <a:lnSpc>
                <a:spcPct val="100000"/>
              </a:lnSpc>
              <a:spcBef>
                <a:spcPts val="1010"/>
              </a:spcBef>
              <a:buClr>
                <a:srgbClr val="FD8537"/>
              </a:buClr>
              <a:buSzPct val="78571"/>
              <a:buFont typeface="Wingdings 2"/>
              <a:buChar char=""/>
              <a:tabLst>
                <a:tab pos="652780" algn="l"/>
              </a:tabLst>
            </a:pPr>
            <a:r>
              <a:rPr sz="2100" dirty="0">
                <a:latin typeface="Times New Roman"/>
                <a:cs typeface="Times New Roman"/>
              </a:rPr>
              <a:t>A</a:t>
            </a:r>
            <a:r>
              <a:rPr sz="2100" spc="65" dirty="0">
                <a:latin typeface="Times New Roman"/>
                <a:cs typeface="Times New Roman"/>
              </a:rPr>
              <a:t> </a:t>
            </a:r>
            <a:r>
              <a:rPr sz="2100" spc="110" dirty="0">
                <a:latin typeface="Times New Roman"/>
                <a:cs typeface="Times New Roman"/>
              </a:rPr>
              <a:t>final</a:t>
            </a:r>
            <a:r>
              <a:rPr sz="2100" spc="80" dirty="0">
                <a:latin typeface="Times New Roman"/>
                <a:cs typeface="Times New Roman"/>
              </a:rPr>
              <a:t> </a:t>
            </a:r>
            <a:r>
              <a:rPr sz="2100" spc="145" dirty="0">
                <a:latin typeface="Times New Roman"/>
                <a:cs typeface="Times New Roman"/>
              </a:rPr>
              <a:t>report</a:t>
            </a:r>
            <a:endParaRPr sz="2100" dirty="0">
              <a:latin typeface="Times New Roman"/>
              <a:cs typeface="Times New Roman"/>
            </a:endParaRPr>
          </a:p>
          <a:p>
            <a:pPr marL="286385" indent="-273685">
              <a:lnSpc>
                <a:spcPct val="100000"/>
              </a:lnSpc>
              <a:spcBef>
                <a:spcPts val="1130"/>
              </a:spcBef>
              <a:buClr>
                <a:srgbClr val="FD8537"/>
              </a:buClr>
              <a:buSzPct val="68750"/>
              <a:buFont typeface="Wingdings"/>
              <a:buChar char=""/>
              <a:tabLst>
                <a:tab pos="286385" algn="l"/>
              </a:tabLst>
            </a:pPr>
            <a:r>
              <a:rPr sz="2400" spc="220" dirty="0">
                <a:latin typeface="Times New Roman"/>
                <a:cs typeface="Times New Roman"/>
              </a:rPr>
              <a:t>Current</a:t>
            </a:r>
            <a:r>
              <a:rPr sz="2400" spc="70" dirty="0">
                <a:latin typeface="Times New Roman"/>
                <a:cs typeface="Times New Roman"/>
              </a:rPr>
              <a:t> </a:t>
            </a:r>
            <a:r>
              <a:rPr sz="2400" spc="155" dirty="0">
                <a:latin typeface="Times New Roman"/>
                <a:cs typeface="Times New Roman"/>
              </a:rPr>
              <a:t>idea</a:t>
            </a:r>
            <a:r>
              <a:rPr sz="2400" spc="60" dirty="0">
                <a:latin typeface="Times New Roman"/>
                <a:cs typeface="Times New Roman"/>
              </a:rPr>
              <a:t> </a:t>
            </a:r>
            <a:r>
              <a:rPr sz="2400" spc="155" dirty="0">
                <a:latin typeface="Times New Roman"/>
                <a:cs typeface="Times New Roman"/>
              </a:rPr>
              <a:t>(might</a:t>
            </a:r>
            <a:r>
              <a:rPr sz="2400" spc="75" dirty="0">
                <a:latin typeface="Times New Roman"/>
                <a:cs typeface="Times New Roman"/>
              </a:rPr>
              <a:t> </a:t>
            </a:r>
            <a:r>
              <a:rPr sz="2400" spc="160" dirty="0">
                <a:latin typeface="Times New Roman"/>
                <a:cs typeface="Times New Roman"/>
              </a:rPr>
              <a:t>change</a:t>
            </a:r>
            <a:r>
              <a:rPr sz="2400" spc="65" dirty="0">
                <a:latin typeface="Times New Roman"/>
                <a:cs typeface="Times New Roman"/>
              </a:rPr>
              <a:t> </a:t>
            </a:r>
            <a:r>
              <a:rPr sz="2400" spc="155" dirty="0">
                <a:latin typeface="Times New Roman"/>
                <a:cs typeface="Times New Roman"/>
              </a:rPr>
              <a:t>later)</a:t>
            </a:r>
            <a:endParaRPr sz="2400" dirty="0">
              <a:latin typeface="Times New Roman"/>
              <a:cs typeface="Times New Roman"/>
            </a:endParaRPr>
          </a:p>
          <a:p>
            <a:pPr marL="652780" lvl="1" indent="-274955">
              <a:lnSpc>
                <a:spcPct val="100000"/>
              </a:lnSpc>
              <a:spcBef>
                <a:spcPts val="1055"/>
              </a:spcBef>
              <a:buClr>
                <a:srgbClr val="FD8537"/>
              </a:buClr>
              <a:buSzPct val="78571"/>
              <a:buFont typeface="Wingdings 2"/>
              <a:buChar char=""/>
              <a:tabLst>
                <a:tab pos="652780" algn="l"/>
              </a:tabLst>
            </a:pPr>
            <a:r>
              <a:rPr sz="2100" spc="120" dirty="0">
                <a:latin typeface="Times New Roman"/>
                <a:cs typeface="Times New Roman"/>
              </a:rPr>
              <a:t>Pick</a:t>
            </a:r>
            <a:r>
              <a:rPr sz="2100" spc="70" dirty="0">
                <a:latin typeface="Times New Roman"/>
                <a:cs typeface="Times New Roman"/>
              </a:rPr>
              <a:t> </a:t>
            </a:r>
            <a:r>
              <a:rPr sz="2100" spc="229" dirty="0">
                <a:latin typeface="Times New Roman"/>
                <a:cs typeface="Times New Roman"/>
              </a:rPr>
              <a:t>a</a:t>
            </a:r>
            <a:r>
              <a:rPr sz="2100" spc="60" dirty="0">
                <a:latin typeface="Times New Roman"/>
                <a:cs typeface="Times New Roman"/>
              </a:rPr>
              <a:t> </a:t>
            </a:r>
            <a:r>
              <a:rPr sz="2100" spc="145" dirty="0">
                <a:latin typeface="Times New Roman"/>
                <a:cs typeface="Times New Roman"/>
              </a:rPr>
              <a:t>reasonable</a:t>
            </a:r>
            <a:r>
              <a:rPr sz="2100" spc="65" dirty="0">
                <a:latin typeface="Times New Roman"/>
                <a:cs typeface="Times New Roman"/>
              </a:rPr>
              <a:t> </a:t>
            </a:r>
            <a:r>
              <a:rPr sz="2100" spc="100" dirty="0">
                <a:latin typeface="Times New Roman"/>
                <a:cs typeface="Times New Roman"/>
              </a:rPr>
              <a:t>size</a:t>
            </a:r>
            <a:r>
              <a:rPr sz="2100" spc="70" dirty="0">
                <a:latin typeface="Times New Roman"/>
                <a:cs typeface="Times New Roman"/>
              </a:rPr>
              <a:t> </a:t>
            </a:r>
            <a:r>
              <a:rPr sz="2100" spc="175" dirty="0">
                <a:latin typeface="Times New Roman"/>
                <a:cs typeface="Times New Roman"/>
              </a:rPr>
              <a:t>dataset</a:t>
            </a:r>
            <a:endParaRPr sz="2100" dirty="0">
              <a:latin typeface="Times New Roman"/>
              <a:cs typeface="Times New Roman"/>
            </a:endParaRPr>
          </a:p>
          <a:p>
            <a:pPr marL="652780" marR="5080" lvl="1" indent="-274955">
              <a:lnSpc>
                <a:spcPct val="120100"/>
              </a:lnSpc>
              <a:spcBef>
                <a:spcPts val="500"/>
              </a:spcBef>
              <a:buClr>
                <a:srgbClr val="FD8537"/>
              </a:buClr>
              <a:buSzPct val="78571"/>
              <a:buFont typeface="Wingdings 2"/>
              <a:buChar char=""/>
              <a:tabLst>
                <a:tab pos="652780" algn="l"/>
              </a:tabLst>
            </a:pPr>
            <a:r>
              <a:rPr sz="2100" spc="130" dirty="0">
                <a:latin typeface="Times New Roman"/>
                <a:cs typeface="Times New Roman"/>
              </a:rPr>
              <a:t>Conduct</a:t>
            </a:r>
            <a:r>
              <a:rPr sz="2100" spc="70" dirty="0">
                <a:latin typeface="Times New Roman"/>
                <a:cs typeface="Times New Roman"/>
              </a:rPr>
              <a:t> </a:t>
            </a:r>
            <a:r>
              <a:rPr sz="2100" spc="225" dirty="0">
                <a:latin typeface="Times New Roman"/>
                <a:cs typeface="Times New Roman"/>
              </a:rPr>
              <a:t>an</a:t>
            </a:r>
            <a:r>
              <a:rPr sz="2100" spc="75" dirty="0">
                <a:latin typeface="Times New Roman"/>
                <a:cs typeface="Times New Roman"/>
              </a:rPr>
              <a:t> </a:t>
            </a:r>
            <a:r>
              <a:rPr sz="2100" spc="145" dirty="0">
                <a:latin typeface="Times New Roman"/>
                <a:cs typeface="Times New Roman"/>
              </a:rPr>
              <a:t>analysis</a:t>
            </a:r>
            <a:r>
              <a:rPr sz="2100" spc="85" dirty="0">
                <a:latin typeface="Times New Roman"/>
                <a:cs typeface="Times New Roman"/>
              </a:rPr>
              <a:t> </a:t>
            </a:r>
            <a:r>
              <a:rPr sz="2100" dirty="0">
                <a:latin typeface="Times New Roman"/>
                <a:cs typeface="Times New Roman"/>
              </a:rPr>
              <a:t>of</a:t>
            </a:r>
            <a:r>
              <a:rPr sz="2100" spc="75" dirty="0">
                <a:latin typeface="Times New Roman"/>
                <a:cs typeface="Times New Roman"/>
              </a:rPr>
              <a:t> </a:t>
            </a:r>
            <a:r>
              <a:rPr sz="2100" spc="140" dirty="0">
                <a:latin typeface="Times New Roman"/>
                <a:cs typeface="Times New Roman"/>
              </a:rPr>
              <a:t>several</a:t>
            </a:r>
            <a:r>
              <a:rPr sz="2100" spc="55" dirty="0">
                <a:latin typeface="Times New Roman"/>
                <a:cs typeface="Times New Roman"/>
              </a:rPr>
              <a:t> </a:t>
            </a:r>
            <a:r>
              <a:rPr sz="2100" spc="150" dirty="0">
                <a:latin typeface="Times New Roman"/>
                <a:cs typeface="Times New Roman"/>
              </a:rPr>
              <a:t>algorithms</a:t>
            </a:r>
            <a:r>
              <a:rPr sz="2100" spc="65" dirty="0">
                <a:latin typeface="Times New Roman"/>
                <a:cs typeface="Times New Roman"/>
              </a:rPr>
              <a:t> </a:t>
            </a:r>
            <a:r>
              <a:rPr sz="2100" spc="170" dirty="0">
                <a:latin typeface="Times New Roman"/>
                <a:cs typeface="Times New Roman"/>
              </a:rPr>
              <a:t>and </a:t>
            </a:r>
            <a:r>
              <a:rPr lang="en-US" sz="2100" spc="180" dirty="0">
                <a:latin typeface="Times New Roman"/>
                <a:cs typeface="Times New Roman"/>
              </a:rPr>
              <a:t>prepare corresponding visualizations</a:t>
            </a:r>
            <a:endParaRPr sz="2100" dirty="0">
              <a:latin typeface="Times New Roman"/>
              <a:cs typeface="Times New Roman"/>
            </a:endParaRPr>
          </a:p>
        </p:txBody>
      </p:sp>
      <p:sp>
        <p:nvSpPr>
          <p:cNvPr id="4" name="object 4"/>
          <p:cNvSpPr txBox="1"/>
          <p:nvPr/>
        </p:nvSpPr>
        <p:spPr>
          <a:xfrm>
            <a:off x="8319261" y="5871768"/>
            <a:ext cx="229870" cy="239395"/>
          </a:xfrm>
          <a:prstGeom prst="rect">
            <a:avLst/>
          </a:prstGeom>
        </p:spPr>
        <p:txBody>
          <a:bodyPr vert="horz" wrap="square" lIns="0" tIns="12700" rIns="0" bIns="0" rtlCol="0">
            <a:spAutoFit/>
          </a:bodyPr>
          <a:lstStyle/>
          <a:p>
            <a:pPr marL="12700">
              <a:lnSpc>
                <a:spcPct val="100000"/>
              </a:lnSpc>
              <a:spcBef>
                <a:spcPts val="100"/>
              </a:spcBef>
            </a:pPr>
            <a:r>
              <a:rPr sz="1400" b="1" spc="75" dirty="0">
                <a:solidFill>
                  <a:srgbClr val="FFFFFF"/>
                </a:solidFill>
                <a:latin typeface="Times New Roman"/>
                <a:cs typeface="Times New Roman"/>
              </a:rPr>
              <a:t>15</a:t>
            </a:r>
            <a:endParaRPr sz="1400">
              <a:latin typeface="Times New Roman"/>
              <a:cs typeface="Times New Roman"/>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extLst>
    <a:ext uri="{05A4C25C-085E-4340-85A3-A5531E510DB2}">
      <thm15:themeFamily xmlns:thm15="http://schemas.microsoft.com/office/thememl/2012/main" name="WPI" id="{B0B12548-DAA8-5642-9A42-538A74540A84}" vid="{0F0B0552-B88C-6640-9318-D1C19E12F8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Template>
  <TotalTime>6916</TotalTime>
  <Words>1703</Words>
  <Application>Microsoft Macintosh PowerPoint</Application>
  <PresentationFormat>On-screen Show (4:3)</PresentationFormat>
  <Paragraphs>311</Paragraphs>
  <Slides>52</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vt:lpstr>
      <vt:lpstr>Calibri</vt:lpstr>
      <vt:lpstr>Cambria Math</vt:lpstr>
      <vt:lpstr>Century Schoolbook</vt:lpstr>
      <vt:lpstr>CenturySchoolbook</vt:lpstr>
      <vt:lpstr>Courier New</vt:lpstr>
      <vt:lpstr>STIXGeneral</vt:lpstr>
      <vt:lpstr>Times New Roman</vt:lpstr>
      <vt:lpstr>Verdana</vt:lpstr>
      <vt:lpstr>Wingdings</vt:lpstr>
      <vt:lpstr>Wingdings 2</vt:lpstr>
      <vt:lpstr>WPI</vt:lpstr>
      <vt:lpstr>CSP571 Data Preparation and Analysis </vt:lpstr>
      <vt:lpstr>Introduction</vt:lpstr>
      <vt:lpstr>Course Description</vt:lpstr>
      <vt:lpstr>Topics</vt:lpstr>
      <vt:lpstr>Textbook</vt:lpstr>
      <vt:lpstr>Course Objectives and Outcomes</vt:lpstr>
      <vt:lpstr>GRADING</vt:lpstr>
      <vt:lpstr>Assignments (40%)</vt:lpstr>
      <vt:lpstr>Project (30%)</vt:lpstr>
      <vt:lpstr>Late Submission Policy for Assignments</vt:lpstr>
      <vt:lpstr>Exams</vt:lpstr>
      <vt:lpstr>Academic honesty</vt:lpstr>
      <vt:lpstr>Accommodations</vt:lpstr>
      <vt:lpstr>Data Analysis</vt:lpstr>
      <vt:lpstr>Data</vt:lpstr>
      <vt:lpstr>Data</vt:lpstr>
      <vt:lpstr>Data</vt:lpstr>
      <vt:lpstr>Data</vt:lpstr>
      <vt:lpstr>Data</vt:lpstr>
      <vt:lpstr>Data</vt:lpstr>
      <vt:lpstr>Data Sources</vt:lpstr>
      <vt:lpstr>Dataset</vt:lpstr>
      <vt:lpstr>Dataset</vt:lpstr>
      <vt:lpstr>Dataset</vt:lpstr>
      <vt:lpstr>Datasets</vt:lpstr>
      <vt:lpstr>Datasets</vt:lpstr>
      <vt:lpstr>Datasets</vt:lpstr>
      <vt:lpstr>Describing Data</vt:lpstr>
      <vt:lpstr>Counting</vt:lpstr>
      <vt:lpstr>Mean</vt:lpstr>
      <vt:lpstr>Mean</vt:lpstr>
      <vt:lpstr>Mean</vt:lpstr>
      <vt:lpstr>Median</vt:lpstr>
      <vt:lpstr>Median</vt:lpstr>
      <vt:lpstr>Mode</vt:lpstr>
      <vt:lpstr>Variance</vt:lpstr>
      <vt:lpstr>Variance</vt:lpstr>
      <vt:lpstr>Standard Deviation</vt:lpstr>
      <vt:lpstr>Summary Statistics</vt:lpstr>
      <vt:lpstr>Describing Data</vt:lpstr>
      <vt:lpstr>Describing Data</vt:lpstr>
      <vt:lpstr>Reasoning over data</vt:lpstr>
      <vt:lpstr>Data Space and Hypotheses</vt:lpstr>
      <vt:lpstr>The Million-Dollar Question</vt:lpstr>
      <vt:lpstr>Is the Coffee Good?</vt:lpstr>
      <vt:lpstr>Experiment</vt:lpstr>
      <vt:lpstr>Experiment</vt:lpstr>
      <vt:lpstr>Version Space, Max Margin</vt:lpstr>
      <vt:lpstr>Biased vs Unbiased Learning</vt:lpstr>
      <vt:lpstr>Inductive Bias</vt:lpstr>
      <vt:lpstr>Modeling Data</vt:lpstr>
      <vt:lpstr>Possible Scenarios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583 - Probabilistic Graphical Models</dc:title>
  <dc:creator>Mustafa</dc:creator>
  <cp:lastModifiedBy>Narykov, Oleksandr</cp:lastModifiedBy>
  <cp:revision>481</cp:revision>
  <dcterms:created xsi:type="dcterms:W3CDTF">2011-08-15T21:03:01Z</dcterms:created>
  <dcterms:modified xsi:type="dcterms:W3CDTF">2024-08-20T16:07:30Z</dcterms:modified>
</cp:coreProperties>
</file>